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9"/>
  </p:sldMasterIdLst>
  <p:notesMasterIdLst>
    <p:notesMasterId r:id="rId39"/>
  </p:notesMasterIdLst>
  <p:handoutMasterIdLst>
    <p:handoutMasterId r:id="rId40"/>
  </p:handoutMasterIdLst>
  <p:sldIdLst>
    <p:sldId id="259" r:id="rId10"/>
    <p:sldId id="260" r:id="rId11"/>
    <p:sldId id="263" r:id="rId12"/>
    <p:sldId id="261" r:id="rId13"/>
    <p:sldId id="262"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217E48-77C1-A9CF-7AE0-A5558F93117B}" name="Kruger, Jackie" initials="KJ" userId="S::Jackie.Kruger@claconnect.com::46ca9483-acf8-4c60-9211-a7148f123d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DD2D3"/>
    <a:srgbClr val="2E334E"/>
    <a:srgbClr val="FBC55A"/>
    <a:srgbClr val="EE5340"/>
    <a:srgbClr val="E2E868"/>
    <a:srgbClr val="DAD8D7"/>
    <a:srgbClr val="E4E4E0"/>
    <a:srgbClr val="F7F7F6"/>
    <a:srgbClr val="C5B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6281" autoAdjust="0"/>
  </p:normalViewPr>
  <p:slideViewPr>
    <p:cSldViewPr snapToGrid="0">
      <p:cViewPr varScale="1">
        <p:scale>
          <a:sx n="150" d="100"/>
          <a:sy n="150" d="100"/>
        </p:scale>
        <p:origin x="456" y="126"/>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0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4.png"/></Relationships>
</file>

<file path=ppt/diagrams/_rels/data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7F4B4-503E-4C44-9C03-AEDE9791F3CD}"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E45B3BF4-B822-482D-A9CA-32567595AC8C}">
      <dgm:prSet/>
      <dgm:spPr/>
      <dgm:t>
        <a:bodyPr/>
        <a:lstStyle/>
        <a:p>
          <a:r>
            <a:rPr lang="en-US"/>
            <a:t>New building construction and renovations</a:t>
          </a:r>
        </a:p>
      </dgm:t>
    </dgm:pt>
    <dgm:pt modelId="{838DB481-ED70-43A7-BAB3-06C79B3CF0D7}" type="parTrans" cxnId="{F3CF8B68-961A-45DB-864B-556BB208EEEF}">
      <dgm:prSet/>
      <dgm:spPr/>
      <dgm:t>
        <a:bodyPr/>
        <a:lstStyle/>
        <a:p>
          <a:endParaRPr lang="en-US"/>
        </a:p>
      </dgm:t>
    </dgm:pt>
    <dgm:pt modelId="{9803D821-29F4-4073-BF2B-9DAD6C4FCEDF}" type="sibTrans" cxnId="{F3CF8B68-961A-45DB-864B-556BB208EEEF}">
      <dgm:prSet/>
      <dgm:spPr/>
      <dgm:t>
        <a:bodyPr/>
        <a:lstStyle/>
        <a:p>
          <a:endParaRPr lang="en-US"/>
        </a:p>
      </dgm:t>
    </dgm:pt>
    <dgm:pt modelId="{73EB6088-E301-421A-B076-54B31056668C}">
      <dgm:prSet/>
      <dgm:spPr/>
      <dgm:t>
        <a:bodyPr/>
        <a:lstStyle/>
        <a:p>
          <a:r>
            <a:rPr lang="en-US"/>
            <a:t>Fleet electrification and charging infrastructure</a:t>
          </a:r>
        </a:p>
      </dgm:t>
    </dgm:pt>
    <dgm:pt modelId="{693DFF9F-1AC7-4E02-8A1B-F32D75C90F71}" type="parTrans" cxnId="{23DE5675-6016-4554-BBC8-57C168BC992F}">
      <dgm:prSet/>
      <dgm:spPr/>
      <dgm:t>
        <a:bodyPr/>
        <a:lstStyle/>
        <a:p>
          <a:endParaRPr lang="en-US"/>
        </a:p>
      </dgm:t>
    </dgm:pt>
    <dgm:pt modelId="{9756726C-6186-41A8-910F-2561DCF9AC13}" type="sibTrans" cxnId="{23DE5675-6016-4554-BBC8-57C168BC992F}">
      <dgm:prSet/>
      <dgm:spPr/>
      <dgm:t>
        <a:bodyPr/>
        <a:lstStyle/>
        <a:p>
          <a:endParaRPr lang="en-US"/>
        </a:p>
      </dgm:t>
    </dgm:pt>
    <dgm:pt modelId="{5D3C8BF6-F986-464F-8228-23BC5BD87CA6}">
      <dgm:prSet/>
      <dgm:spPr/>
      <dgm:t>
        <a:bodyPr/>
        <a:lstStyle/>
        <a:p>
          <a:r>
            <a:rPr lang="en-US"/>
            <a:t>HVAC improvements </a:t>
          </a:r>
        </a:p>
      </dgm:t>
    </dgm:pt>
    <dgm:pt modelId="{D8D3A715-F6B9-4F3B-BB79-19F33A68DAC0}" type="parTrans" cxnId="{9FFBF77C-8082-4864-9670-3BB21FA858AF}">
      <dgm:prSet/>
      <dgm:spPr/>
      <dgm:t>
        <a:bodyPr/>
        <a:lstStyle/>
        <a:p>
          <a:endParaRPr lang="en-US"/>
        </a:p>
      </dgm:t>
    </dgm:pt>
    <dgm:pt modelId="{65195D4C-3EAE-4912-9FF6-D3257E3E9D0D}" type="sibTrans" cxnId="{9FFBF77C-8082-4864-9670-3BB21FA858AF}">
      <dgm:prSet/>
      <dgm:spPr/>
      <dgm:t>
        <a:bodyPr/>
        <a:lstStyle/>
        <a:p>
          <a:endParaRPr lang="en-US"/>
        </a:p>
      </dgm:t>
    </dgm:pt>
    <dgm:pt modelId="{12954FBC-28BD-448F-9744-0551BE7E7C22}">
      <dgm:prSet/>
      <dgm:spPr/>
      <dgm:t>
        <a:bodyPr/>
        <a:lstStyle/>
        <a:p>
          <a:r>
            <a:rPr lang="en-US"/>
            <a:t>Solar panel installations </a:t>
          </a:r>
        </a:p>
      </dgm:t>
    </dgm:pt>
    <dgm:pt modelId="{D51A3887-5EE3-4528-8F06-92FAB644E33B}" type="parTrans" cxnId="{83137487-3CB7-4553-9D78-ABF0A45DB724}">
      <dgm:prSet/>
      <dgm:spPr/>
      <dgm:t>
        <a:bodyPr/>
        <a:lstStyle/>
        <a:p>
          <a:endParaRPr lang="en-US"/>
        </a:p>
      </dgm:t>
    </dgm:pt>
    <dgm:pt modelId="{484A76B5-E9BD-4BE7-8E24-82D4C4AB87EF}" type="sibTrans" cxnId="{83137487-3CB7-4553-9D78-ABF0A45DB724}">
      <dgm:prSet/>
      <dgm:spPr/>
      <dgm:t>
        <a:bodyPr/>
        <a:lstStyle/>
        <a:p>
          <a:endParaRPr lang="en-US"/>
        </a:p>
      </dgm:t>
    </dgm:pt>
    <dgm:pt modelId="{46848665-2A24-4021-84BA-9F250664C873}">
      <dgm:prSet/>
      <dgm:spPr/>
      <dgm:t>
        <a:bodyPr/>
        <a:lstStyle/>
        <a:p>
          <a:r>
            <a:rPr lang="en-US"/>
            <a:t>Battery storage </a:t>
          </a:r>
        </a:p>
      </dgm:t>
    </dgm:pt>
    <dgm:pt modelId="{E20F7815-E7C8-443E-A3A9-51A153127F20}" type="parTrans" cxnId="{CFEB370A-B7BA-42B3-8A1C-8F5D2039AADA}">
      <dgm:prSet/>
      <dgm:spPr/>
      <dgm:t>
        <a:bodyPr/>
        <a:lstStyle/>
        <a:p>
          <a:endParaRPr lang="en-US"/>
        </a:p>
      </dgm:t>
    </dgm:pt>
    <dgm:pt modelId="{1CD2BA0A-9138-4897-88EA-6E5E8E629BB1}" type="sibTrans" cxnId="{CFEB370A-B7BA-42B3-8A1C-8F5D2039AADA}">
      <dgm:prSet/>
      <dgm:spPr/>
      <dgm:t>
        <a:bodyPr/>
        <a:lstStyle/>
        <a:p>
          <a:endParaRPr lang="en-US"/>
        </a:p>
      </dgm:t>
    </dgm:pt>
    <dgm:pt modelId="{E4651FA7-9CAF-4F58-ADA7-E15D998D10AE}">
      <dgm:prSet/>
      <dgm:spPr/>
      <dgm:t>
        <a:bodyPr/>
        <a:lstStyle/>
        <a:p>
          <a:r>
            <a:rPr lang="en-US"/>
            <a:t>Capital project forecasting   </a:t>
          </a:r>
        </a:p>
      </dgm:t>
    </dgm:pt>
    <dgm:pt modelId="{49ED917B-C2D1-454A-984B-83DB9CC5EA07}" type="parTrans" cxnId="{1838249B-665E-4385-B903-4A9B7AA319D0}">
      <dgm:prSet/>
      <dgm:spPr/>
      <dgm:t>
        <a:bodyPr/>
        <a:lstStyle/>
        <a:p>
          <a:endParaRPr lang="en-US"/>
        </a:p>
      </dgm:t>
    </dgm:pt>
    <dgm:pt modelId="{696C967B-7251-41A4-B42C-708FF222DB95}" type="sibTrans" cxnId="{1838249B-665E-4385-B903-4A9B7AA319D0}">
      <dgm:prSet/>
      <dgm:spPr/>
      <dgm:t>
        <a:bodyPr/>
        <a:lstStyle/>
        <a:p>
          <a:endParaRPr lang="en-US"/>
        </a:p>
      </dgm:t>
    </dgm:pt>
    <dgm:pt modelId="{5B631CDE-FFC2-486B-9539-9FF4EFF0B32A}" type="pres">
      <dgm:prSet presAssocID="{3767F4B4-503E-4C44-9C03-AEDE9791F3CD}" presName="root" presStyleCnt="0">
        <dgm:presLayoutVars>
          <dgm:dir/>
          <dgm:resizeHandles val="exact"/>
        </dgm:presLayoutVars>
      </dgm:prSet>
      <dgm:spPr/>
    </dgm:pt>
    <dgm:pt modelId="{1A3C6E10-E333-4D9C-A070-82C9E97918BF}" type="pres">
      <dgm:prSet presAssocID="{3767F4B4-503E-4C44-9C03-AEDE9791F3CD}" presName="container" presStyleCnt="0">
        <dgm:presLayoutVars>
          <dgm:dir/>
          <dgm:resizeHandles val="exact"/>
        </dgm:presLayoutVars>
      </dgm:prSet>
      <dgm:spPr/>
    </dgm:pt>
    <dgm:pt modelId="{DC0F4F76-0B43-476B-9778-0FD7F4A9B4B3}" type="pres">
      <dgm:prSet presAssocID="{E45B3BF4-B822-482D-A9CA-32567595AC8C}" presName="compNode" presStyleCnt="0"/>
      <dgm:spPr/>
    </dgm:pt>
    <dgm:pt modelId="{A02F521C-F3F9-4890-A626-6241119A30FD}" type="pres">
      <dgm:prSet presAssocID="{E45B3BF4-B822-482D-A9CA-32567595AC8C}" presName="iconBgRect" presStyleLbl="bgShp" presStyleIdx="0" presStyleCnt="6"/>
      <dgm:spPr/>
    </dgm:pt>
    <dgm:pt modelId="{1A7CE9C1-0C13-4A12-866C-B8C096C88AFE}" type="pres">
      <dgm:prSet presAssocID="{E45B3BF4-B822-482D-A9CA-32567595AC8C}" presName="iconRect" presStyleLbl="node1" presStyleIdx="0" presStyleCnt="6"/>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558" t="13571" r="3530" b="11911"/>
          </a:stretch>
        </a:blipFill>
        <a:ln>
          <a:noFill/>
        </a:ln>
      </dgm:spPr>
    </dgm:pt>
    <dgm:pt modelId="{CBBC3DAA-6C98-4ACC-AE6D-276284F1D631}" type="pres">
      <dgm:prSet presAssocID="{E45B3BF4-B822-482D-A9CA-32567595AC8C}" presName="spaceRect" presStyleCnt="0"/>
      <dgm:spPr/>
    </dgm:pt>
    <dgm:pt modelId="{0CA73BC6-2DE7-4DCC-AC38-DC4016876C41}" type="pres">
      <dgm:prSet presAssocID="{E45B3BF4-B822-482D-A9CA-32567595AC8C}" presName="textRect" presStyleLbl="revTx" presStyleIdx="0" presStyleCnt="6">
        <dgm:presLayoutVars>
          <dgm:chMax val="1"/>
          <dgm:chPref val="1"/>
        </dgm:presLayoutVars>
      </dgm:prSet>
      <dgm:spPr/>
    </dgm:pt>
    <dgm:pt modelId="{A6A3935A-2EFD-41DB-9015-88193C57E6C3}" type="pres">
      <dgm:prSet presAssocID="{9803D821-29F4-4073-BF2B-9DAD6C4FCEDF}" presName="sibTrans" presStyleLbl="sibTrans2D1" presStyleIdx="0" presStyleCnt="0"/>
      <dgm:spPr/>
    </dgm:pt>
    <dgm:pt modelId="{F47A51F3-FB32-4C73-B924-23CDC9AE760C}" type="pres">
      <dgm:prSet presAssocID="{73EB6088-E301-421A-B076-54B31056668C}" presName="compNode" presStyleCnt="0"/>
      <dgm:spPr/>
    </dgm:pt>
    <dgm:pt modelId="{418E0249-625D-4979-93D7-02DD3E8FD318}" type="pres">
      <dgm:prSet presAssocID="{73EB6088-E301-421A-B076-54B31056668C}" presName="iconBgRect" presStyleLbl="bgShp" presStyleIdx="1" presStyleCnt="6"/>
      <dgm:spPr/>
    </dgm:pt>
    <dgm:pt modelId="{8A1F8114-B0D5-42BB-8FC7-E3432CD209FF}" type="pres">
      <dgm:prSet presAssocID="{73EB6088-E301-421A-B076-54B31056668C}" presName="iconRect" presStyleLbl="node1" presStyleIdx="1" presStyleCnt="6" custScaleX="110866" custScaleY="110866"/>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66" t="7242" r="3970" b="8154"/>
          </a:stretch>
        </a:blipFill>
        <a:ln>
          <a:noFill/>
        </a:ln>
      </dgm:spPr>
    </dgm:pt>
    <dgm:pt modelId="{203CE569-EF58-4250-B85B-EA66C0759794}" type="pres">
      <dgm:prSet presAssocID="{73EB6088-E301-421A-B076-54B31056668C}" presName="spaceRect" presStyleCnt="0"/>
      <dgm:spPr/>
    </dgm:pt>
    <dgm:pt modelId="{1BFD29D2-64E2-4194-88B6-C8F71788A1EE}" type="pres">
      <dgm:prSet presAssocID="{73EB6088-E301-421A-B076-54B31056668C}" presName="textRect" presStyleLbl="revTx" presStyleIdx="1" presStyleCnt="6">
        <dgm:presLayoutVars>
          <dgm:chMax val="1"/>
          <dgm:chPref val="1"/>
        </dgm:presLayoutVars>
      </dgm:prSet>
      <dgm:spPr/>
    </dgm:pt>
    <dgm:pt modelId="{9F4AF240-05FD-421C-B978-A4BE5631D11B}" type="pres">
      <dgm:prSet presAssocID="{9756726C-6186-41A8-910F-2561DCF9AC13}" presName="sibTrans" presStyleLbl="sibTrans2D1" presStyleIdx="0" presStyleCnt="0"/>
      <dgm:spPr/>
    </dgm:pt>
    <dgm:pt modelId="{8E66159E-C0F2-4604-9814-EE8277A85C2F}" type="pres">
      <dgm:prSet presAssocID="{5D3C8BF6-F986-464F-8228-23BC5BD87CA6}" presName="compNode" presStyleCnt="0"/>
      <dgm:spPr/>
    </dgm:pt>
    <dgm:pt modelId="{23F8D379-C445-4323-B575-695347F933A4}" type="pres">
      <dgm:prSet presAssocID="{5D3C8BF6-F986-464F-8228-23BC5BD87CA6}" presName="iconBgRect" presStyleLbl="bgShp" presStyleIdx="2" presStyleCnt="6"/>
      <dgm:spPr/>
    </dgm:pt>
    <dgm:pt modelId="{F60386A7-AEFA-4483-B98D-2653E1091ED7}" type="pres">
      <dgm:prSet presAssocID="{5D3C8BF6-F986-464F-8228-23BC5BD87CA6}" presName="iconRect" presStyleLbl="node1" presStyleIdx="2" presStyleCnt="6"/>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038D51E1-1593-464B-9FF5-470D4535203C}" type="pres">
      <dgm:prSet presAssocID="{5D3C8BF6-F986-464F-8228-23BC5BD87CA6}" presName="spaceRect" presStyleCnt="0"/>
      <dgm:spPr/>
    </dgm:pt>
    <dgm:pt modelId="{E3C6C018-EF0B-42BB-B47C-5A65888F1F86}" type="pres">
      <dgm:prSet presAssocID="{5D3C8BF6-F986-464F-8228-23BC5BD87CA6}" presName="textRect" presStyleLbl="revTx" presStyleIdx="2" presStyleCnt="6">
        <dgm:presLayoutVars>
          <dgm:chMax val="1"/>
          <dgm:chPref val="1"/>
        </dgm:presLayoutVars>
      </dgm:prSet>
      <dgm:spPr/>
    </dgm:pt>
    <dgm:pt modelId="{687DB3FE-9300-4A99-B6CE-F2317D050B9A}" type="pres">
      <dgm:prSet presAssocID="{65195D4C-3EAE-4912-9FF6-D3257E3E9D0D}" presName="sibTrans" presStyleLbl="sibTrans2D1" presStyleIdx="0" presStyleCnt="0"/>
      <dgm:spPr/>
    </dgm:pt>
    <dgm:pt modelId="{139D0A6D-517E-41B9-8E7A-7D927BDF0B04}" type="pres">
      <dgm:prSet presAssocID="{12954FBC-28BD-448F-9744-0551BE7E7C22}" presName="compNode" presStyleCnt="0"/>
      <dgm:spPr/>
    </dgm:pt>
    <dgm:pt modelId="{0C7AE854-EFF9-4F37-A260-C408A7D6B23D}" type="pres">
      <dgm:prSet presAssocID="{12954FBC-28BD-448F-9744-0551BE7E7C22}" presName="iconBgRect" presStyleLbl="bgShp" presStyleIdx="3" presStyleCnt="6"/>
      <dgm:spPr/>
    </dgm:pt>
    <dgm:pt modelId="{E404A6A6-F8B5-4F5C-820C-2E8F1FC12AC0}" type="pres">
      <dgm:prSet presAssocID="{12954FBC-28BD-448F-9744-0551BE7E7C22}" presName="iconRect" presStyleLbl="node1" presStyleIdx="3" presStyleCnt="6"/>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pt>
    <dgm:pt modelId="{7AAD07C7-D586-40FB-B036-0D720CBF37AC}" type="pres">
      <dgm:prSet presAssocID="{12954FBC-28BD-448F-9744-0551BE7E7C22}" presName="spaceRect" presStyleCnt="0"/>
      <dgm:spPr/>
    </dgm:pt>
    <dgm:pt modelId="{54A6C19F-F170-4247-B84A-56E4ED5D8D99}" type="pres">
      <dgm:prSet presAssocID="{12954FBC-28BD-448F-9744-0551BE7E7C22}" presName="textRect" presStyleLbl="revTx" presStyleIdx="3" presStyleCnt="6">
        <dgm:presLayoutVars>
          <dgm:chMax val="1"/>
          <dgm:chPref val="1"/>
        </dgm:presLayoutVars>
      </dgm:prSet>
      <dgm:spPr/>
    </dgm:pt>
    <dgm:pt modelId="{4E8B6091-6A61-4BFE-A25D-0D8BC17D1085}" type="pres">
      <dgm:prSet presAssocID="{484A76B5-E9BD-4BE7-8E24-82D4C4AB87EF}" presName="sibTrans" presStyleLbl="sibTrans2D1" presStyleIdx="0" presStyleCnt="0"/>
      <dgm:spPr/>
    </dgm:pt>
    <dgm:pt modelId="{04AB27B2-C497-4BCC-9004-266A15C468C8}" type="pres">
      <dgm:prSet presAssocID="{46848665-2A24-4021-84BA-9F250664C873}" presName="compNode" presStyleCnt="0"/>
      <dgm:spPr/>
    </dgm:pt>
    <dgm:pt modelId="{B6A44B54-24FE-43AA-AE13-23E4D1533568}" type="pres">
      <dgm:prSet presAssocID="{46848665-2A24-4021-84BA-9F250664C873}" presName="iconBgRect" presStyleLbl="bgShp" presStyleIdx="4" presStyleCnt="6"/>
      <dgm:spPr/>
    </dgm:pt>
    <dgm:pt modelId="{3CA7FDD5-9D5A-4B66-ADCB-B07BDCBE321E}" type="pres">
      <dgm:prSet presAssocID="{46848665-2A24-4021-84BA-9F250664C873}" presName="iconRect" presStyleLbl="node1" presStyleIdx="4" presStyleCnt="6" custScaleX="110866" custScaleY="110866"/>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3004" t="3029" r="25910" b="8081"/>
          </a:stretch>
        </a:blipFill>
        <a:ln>
          <a:noFill/>
        </a:ln>
      </dgm:spPr>
    </dgm:pt>
    <dgm:pt modelId="{0551C2A1-8380-4139-9B82-C4931ECAAB4F}" type="pres">
      <dgm:prSet presAssocID="{46848665-2A24-4021-84BA-9F250664C873}" presName="spaceRect" presStyleCnt="0"/>
      <dgm:spPr/>
    </dgm:pt>
    <dgm:pt modelId="{FEBB65DC-C53C-4BAE-BA19-E439AEB821CB}" type="pres">
      <dgm:prSet presAssocID="{46848665-2A24-4021-84BA-9F250664C873}" presName="textRect" presStyleLbl="revTx" presStyleIdx="4" presStyleCnt="6">
        <dgm:presLayoutVars>
          <dgm:chMax val="1"/>
          <dgm:chPref val="1"/>
        </dgm:presLayoutVars>
      </dgm:prSet>
      <dgm:spPr/>
    </dgm:pt>
    <dgm:pt modelId="{F771B1F4-B570-48DC-9C8A-445D184685AE}" type="pres">
      <dgm:prSet presAssocID="{1CD2BA0A-9138-4897-88EA-6E5E8E629BB1}" presName="sibTrans" presStyleLbl="sibTrans2D1" presStyleIdx="0" presStyleCnt="0"/>
      <dgm:spPr/>
    </dgm:pt>
    <dgm:pt modelId="{E2F6038C-7263-4B86-AAFD-381DD998258F}" type="pres">
      <dgm:prSet presAssocID="{E4651FA7-9CAF-4F58-ADA7-E15D998D10AE}" presName="compNode" presStyleCnt="0"/>
      <dgm:spPr/>
    </dgm:pt>
    <dgm:pt modelId="{6BA8DC8C-830D-47C0-8B3A-A73E62E99965}" type="pres">
      <dgm:prSet presAssocID="{E4651FA7-9CAF-4F58-ADA7-E15D998D10AE}" presName="iconBgRect" presStyleLbl="bgShp" presStyleIdx="5" presStyleCnt="6"/>
      <dgm:spPr/>
    </dgm:pt>
    <dgm:pt modelId="{1E3A0EBB-2DCD-4E5D-808A-00B962621792}" type="pres">
      <dgm:prSet presAssocID="{E4651FA7-9CAF-4F58-ADA7-E15D998D10AE}" presName="iconRect" presStyleLbl="node1" presStyleIdx="5" presStyleCnt="6" custScaleX="110866" custScaleY="110866"/>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6245" t="3419" r="14538" b="1065"/>
          </a:stretch>
        </a:blipFill>
        <a:ln>
          <a:noFill/>
        </a:ln>
      </dgm:spPr>
    </dgm:pt>
    <dgm:pt modelId="{8267771F-97D4-4BC5-B79E-0C701749D820}" type="pres">
      <dgm:prSet presAssocID="{E4651FA7-9CAF-4F58-ADA7-E15D998D10AE}" presName="spaceRect" presStyleCnt="0"/>
      <dgm:spPr/>
    </dgm:pt>
    <dgm:pt modelId="{274A5A78-88BC-4F6C-9CBC-068052C2869D}" type="pres">
      <dgm:prSet presAssocID="{E4651FA7-9CAF-4F58-ADA7-E15D998D10AE}" presName="textRect" presStyleLbl="revTx" presStyleIdx="5" presStyleCnt="6">
        <dgm:presLayoutVars>
          <dgm:chMax val="1"/>
          <dgm:chPref val="1"/>
        </dgm:presLayoutVars>
      </dgm:prSet>
      <dgm:spPr/>
    </dgm:pt>
  </dgm:ptLst>
  <dgm:cxnLst>
    <dgm:cxn modelId="{CFEB370A-B7BA-42B3-8A1C-8F5D2039AADA}" srcId="{3767F4B4-503E-4C44-9C03-AEDE9791F3CD}" destId="{46848665-2A24-4021-84BA-9F250664C873}" srcOrd="4" destOrd="0" parTransId="{E20F7815-E7C8-443E-A3A9-51A153127F20}" sibTransId="{1CD2BA0A-9138-4897-88EA-6E5E8E629BB1}"/>
    <dgm:cxn modelId="{D90EDD0F-1611-4654-BC39-BBD46CAAD7AD}" type="presOf" srcId="{5D3C8BF6-F986-464F-8228-23BC5BD87CA6}" destId="{E3C6C018-EF0B-42BB-B47C-5A65888F1F86}" srcOrd="0" destOrd="0" presId="urn:microsoft.com/office/officeart/2018/2/layout/IconCircleList"/>
    <dgm:cxn modelId="{E39BEC12-D2D1-4BE1-BE0B-BAA1D390C1AE}" type="presOf" srcId="{9803D821-29F4-4073-BF2B-9DAD6C4FCEDF}" destId="{A6A3935A-2EFD-41DB-9015-88193C57E6C3}" srcOrd="0" destOrd="0" presId="urn:microsoft.com/office/officeart/2018/2/layout/IconCircleList"/>
    <dgm:cxn modelId="{0DD35227-E972-4DE1-ADEF-F480B68E1D05}" type="presOf" srcId="{E4651FA7-9CAF-4F58-ADA7-E15D998D10AE}" destId="{274A5A78-88BC-4F6C-9CBC-068052C2869D}" srcOrd="0" destOrd="0" presId="urn:microsoft.com/office/officeart/2018/2/layout/IconCircleList"/>
    <dgm:cxn modelId="{61C5E65F-66E9-4B3B-BB79-EB4CE61F2FC1}" type="presOf" srcId="{65195D4C-3EAE-4912-9FF6-D3257E3E9D0D}" destId="{687DB3FE-9300-4A99-B6CE-F2317D050B9A}" srcOrd="0" destOrd="0" presId="urn:microsoft.com/office/officeart/2018/2/layout/IconCircleList"/>
    <dgm:cxn modelId="{F3CF8B68-961A-45DB-864B-556BB208EEEF}" srcId="{3767F4B4-503E-4C44-9C03-AEDE9791F3CD}" destId="{E45B3BF4-B822-482D-A9CA-32567595AC8C}" srcOrd="0" destOrd="0" parTransId="{838DB481-ED70-43A7-BAB3-06C79B3CF0D7}" sibTransId="{9803D821-29F4-4073-BF2B-9DAD6C4FCEDF}"/>
    <dgm:cxn modelId="{23DE5675-6016-4554-BBC8-57C168BC992F}" srcId="{3767F4B4-503E-4C44-9C03-AEDE9791F3CD}" destId="{73EB6088-E301-421A-B076-54B31056668C}" srcOrd="1" destOrd="0" parTransId="{693DFF9F-1AC7-4E02-8A1B-F32D75C90F71}" sibTransId="{9756726C-6186-41A8-910F-2561DCF9AC13}"/>
    <dgm:cxn modelId="{9FFBF77C-8082-4864-9670-3BB21FA858AF}" srcId="{3767F4B4-503E-4C44-9C03-AEDE9791F3CD}" destId="{5D3C8BF6-F986-464F-8228-23BC5BD87CA6}" srcOrd="2" destOrd="0" parTransId="{D8D3A715-F6B9-4F3B-BB79-19F33A68DAC0}" sibTransId="{65195D4C-3EAE-4912-9FF6-D3257E3E9D0D}"/>
    <dgm:cxn modelId="{83137487-3CB7-4553-9D78-ABF0A45DB724}" srcId="{3767F4B4-503E-4C44-9C03-AEDE9791F3CD}" destId="{12954FBC-28BD-448F-9744-0551BE7E7C22}" srcOrd="3" destOrd="0" parTransId="{D51A3887-5EE3-4528-8F06-92FAB644E33B}" sibTransId="{484A76B5-E9BD-4BE7-8E24-82D4C4AB87EF}"/>
    <dgm:cxn modelId="{1838249B-665E-4385-B903-4A9B7AA319D0}" srcId="{3767F4B4-503E-4C44-9C03-AEDE9791F3CD}" destId="{E4651FA7-9CAF-4F58-ADA7-E15D998D10AE}" srcOrd="5" destOrd="0" parTransId="{49ED917B-C2D1-454A-984B-83DB9CC5EA07}" sibTransId="{696C967B-7251-41A4-B42C-708FF222DB95}"/>
    <dgm:cxn modelId="{7B8AD7A0-8154-49B3-9AB9-5D58CE8F6E0F}" type="presOf" srcId="{3767F4B4-503E-4C44-9C03-AEDE9791F3CD}" destId="{5B631CDE-FFC2-486B-9539-9FF4EFF0B32A}" srcOrd="0" destOrd="0" presId="urn:microsoft.com/office/officeart/2018/2/layout/IconCircleList"/>
    <dgm:cxn modelId="{F42FB8B6-9691-46B2-8F02-08F756DB2FEA}" type="presOf" srcId="{46848665-2A24-4021-84BA-9F250664C873}" destId="{FEBB65DC-C53C-4BAE-BA19-E439AEB821CB}" srcOrd="0" destOrd="0" presId="urn:microsoft.com/office/officeart/2018/2/layout/IconCircleList"/>
    <dgm:cxn modelId="{5FBDB9BD-3B29-4C91-97DB-37042301B1F3}" type="presOf" srcId="{1CD2BA0A-9138-4897-88EA-6E5E8E629BB1}" destId="{F771B1F4-B570-48DC-9C8A-445D184685AE}" srcOrd="0" destOrd="0" presId="urn:microsoft.com/office/officeart/2018/2/layout/IconCircleList"/>
    <dgm:cxn modelId="{9BB5C9D3-B432-4B08-A968-CC8291D26058}" type="presOf" srcId="{484A76B5-E9BD-4BE7-8E24-82D4C4AB87EF}" destId="{4E8B6091-6A61-4BFE-A25D-0D8BC17D1085}" srcOrd="0" destOrd="0" presId="urn:microsoft.com/office/officeart/2018/2/layout/IconCircleList"/>
    <dgm:cxn modelId="{12F0C8D6-6413-4232-8EEF-B051F28AB59F}" type="presOf" srcId="{9756726C-6186-41A8-910F-2561DCF9AC13}" destId="{9F4AF240-05FD-421C-B978-A4BE5631D11B}" srcOrd="0" destOrd="0" presId="urn:microsoft.com/office/officeart/2018/2/layout/IconCircleList"/>
    <dgm:cxn modelId="{B23D42D8-A2E6-4239-B172-00EC83C53497}" type="presOf" srcId="{73EB6088-E301-421A-B076-54B31056668C}" destId="{1BFD29D2-64E2-4194-88B6-C8F71788A1EE}" srcOrd="0" destOrd="0" presId="urn:microsoft.com/office/officeart/2018/2/layout/IconCircleList"/>
    <dgm:cxn modelId="{531800EF-7726-4C39-95C4-BCDAE15B519C}" type="presOf" srcId="{E45B3BF4-B822-482D-A9CA-32567595AC8C}" destId="{0CA73BC6-2DE7-4DCC-AC38-DC4016876C41}" srcOrd="0" destOrd="0" presId="urn:microsoft.com/office/officeart/2018/2/layout/IconCircleList"/>
    <dgm:cxn modelId="{FD53B9F1-E12E-436A-BEE7-33FAB323CF1D}" type="presOf" srcId="{12954FBC-28BD-448F-9744-0551BE7E7C22}" destId="{54A6C19F-F170-4247-B84A-56E4ED5D8D99}" srcOrd="0" destOrd="0" presId="urn:microsoft.com/office/officeart/2018/2/layout/IconCircleList"/>
    <dgm:cxn modelId="{AB387576-A3B2-4143-9FFA-BA8036D50A73}" type="presParOf" srcId="{5B631CDE-FFC2-486B-9539-9FF4EFF0B32A}" destId="{1A3C6E10-E333-4D9C-A070-82C9E97918BF}" srcOrd="0" destOrd="0" presId="urn:microsoft.com/office/officeart/2018/2/layout/IconCircleList"/>
    <dgm:cxn modelId="{7EDF251A-9BD4-444C-A36F-E731A4F19836}" type="presParOf" srcId="{1A3C6E10-E333-4D9C-A070-82C9E97918BF}" destId="{DC0F4F76-0B43-476B-9778-0FD7F4A9B4B3}" srcOrd="0" destOrd="0" presId="urn:microsoft.com/office/officeart/2018/2/layout/IconCircleList"/>
    <dgm:cxn modelId="{6C4EB985-6BE3-4E83-9EFA-3244C818F9F3}" type="presParOf" srcId="{DC0F4F76-0B43-476B-9778-0FD7F4A9B4B3}" destId="{A02F521C-F3F9-4890-A626-6241119A30FD}" srcOrd="0" destOrd="0" presId="urn:microsoft.com/office/officeart/2018/2/layout/IconCircleList"/>
    <dgm:cxn modelId="{A8489BC1-83E7-4462-96EB-ACB41E075070}" type="presParOf" srcId="{DC0F4F76-0B43-476B-9778-0FD7F4A9B4B3}" destId="{1A7CE9C1-0C13-4A12-866C-B8C096C88AFE}" srcOrd="1" destOrd="0" presId="urn:microsoft.com/office/officeart/2018/2/layout/IconCircleList"/>
    <dgm:cxn modelId="{EE36B628-EF1B-420D-BF1D-070394478FC2}" type="presParOf" srcId="{DC0F4F76-0B43-476B-9778-0FD7F4A9B4B3}" destId="{CBBC3DAA-6C98-4ACC-AE6D-276284F1D631}" srcOrd="2" destOrd="0" presId="urn:microsoft.com/office/officeart/2018/2/layout/IconCircleList"/>
    <dgm:cxn modelId="{D390F166-3147-41F7-9B37-F97B68E366EC}" type="presParOf" srcId="{DC0F4F76-0B43-476B-9778-0FD7F4A9B4B3}" destId="{0CA73BC6-2DE7-4DCC-AC38-DC4016876C41}" srcOrd="3" destOrd="0" presId="urn:microsoft.com/office/officeart/2018/2/layout/IconCircleList"/>
    <dgm:cxn modelId="{3A8F3617-769E-4521-AC53-2563404F30C2}" type="presParOf" srcId="{1A3C6E10-E333-4D9C-A070-82C9E97918BF}" destId="{A6A3935A-2EFD-41DB-9015-88193C57E6C3}" srcOrd="1" destOrd="0" presId="urn:microsoft.com/office/officeart/2018/2/layout/IconCircleList"/>
    <dgm:cxn modelId="{3B3E1F02-A4D0-41A5-95DE-EBCDE9DEF1CF}" type="presParOf" srcId="{1A3C6E10-E333-4D9C-A070-82C9E97918BF}" destId="{F47A51F3-FB32-4C73-B924-23CDC9AE760C}" srcOrd="2" destOrd="0" presId="urn:microsoft.com/office/officeart/2018/2/layout/IconCircleList"/>
    <dgm:cxn modelId="{BEC29B9B-6D65-4776-BAAE-72460719C635}" type="presParOf" srcId="{F47A51F3-FB32-4C73-B924-23CDC9AE760C}" destId="{418E0249-625D-4979-93D7-02DD3E8FD318}" srcOrd="0" destOrd="0" presId="urn:microsoft.com/office/officeart/2018/2/layout/IconCircleList"/>
    <dgm:cxn modelId="{6EA8BEC4-B6CF-40A2-AAA0-3E71DFD0AD14}" type="presParOf" srcId="{F47A51F3-FB32-4C73-B924-23CDC9AE760C}" destId="{8A1F8114-B0D5-42BB-8FC7-E3432CD209FF}" srcOrd="1" destOrd="0" presId="urn:microsoft.com/office/officeart/2018/2/layout/IconCircleList"/>
    <dgm:cxn modelId="{D6081B91-8022-4A09-ADBE-355E67D34284}" type="presParOf" srcId="{F47A51F3-FB32-4C73-B924-23CDC9AE760C}" destId="{203CE569-EF58-4250-B85B-EA66C0759794}" srcOrd="2" destOrd="0" presId="urn:microsoft.com/office/officeart/2018/2/layout/IconCircleList"/>
    <dgm:cxn modelId="{772085D0-EC74-49BA-9856-D5E35CEED2E0}" type="presParOf" srcId="{F47A51F3-FB32-4C73-B924-23CDC9AE760C}" destId="{1BFD29D2-64E2-4194-88B6-C8F71788A1EE}" srcOrd="3" destOrd="0" presId="urn:microsoft.com/office/officeart/2018/2/layout/IconCircleList"/>
    <dgm:cxn modelId="{E72B520E-3BFB-4177-BB8E-4C8903E74875}" type="presParOf" srcId="{1A3C6E10-E333-4D9C-A070-82C9E97918BF}" destId="{9F4AF240-05FD-421C-B978-A4BE5631D11B}" srcOrd="3" destOrd="0" presId="urn:microsoft.com/office/officeart/2018/2/layout/IconCircleList"/>
    <dgm:cxn modelId="{D43F65BF-4252-437E-AF53-9F4F3800CA7D}" type="presParOf" srcId="{1A3C6E10-E333-4D9C-A070-82C9E97918BF}" destId="{8E66159E-C0F2-4604-9814-EE8277A85C2F}" srcOrd="4" destOrd="0" presId="urn:microsoft.com/office/officeart/2018/2/layout/IconCircleList"/>
    <dgm:cxn modelId="{94155801-0D77-4C04-B6F9-DB6B502C71A9}" type="presParOf" srcId="{8E66159E-C0F2-4604-9814-EE8277A85C2F}" destId="{23F8D379-C445-4323-B575-695347F933A4}" srcOrd="0" destOrd="0" presId="urn:microsoft.com/office/officeart/2018/2/layout/IconCircleList"/>
    <dgm:cxn modelId="{AD35B9A0-C2CF-4FE3-B6FF-47DBBB39C7C3}" type="presParOf" srcId="{8E66159E-C0F2-4604-9814-EE8277A85C2F}" destId="{F60386A7-AEFA-4483-B98D-2653E1091ED7}" srcOrd="1" destOrd="0" presId="urn:microsoft.com/office/officeart/2018/2/layout/IconCircleList"/>
    <dgm:cxn modelId="{25A5E880-D97A-4ABE-AA09-87FBE51E44D9}" type="presParOf" srcId="{8E66159E-C0F2-4604-9814-EE8277A85C2F}" destId="{038D51E1-1593-464B-9FF5-470D4535203C}" srcOrd="2" destOrd="0" presId="urn:microsoft.com/office/officeart/2018/2/layout/IconCircleList"/>
    <dgm:cxn modelId="{EE94D318-67D3-4094-A56A-F5CD9823B7F0}" type="presParOf" srcId="{8E66159E-C0F2-4604-9814-EE8277A85C2F}" destId="{E3C6C018-EF0B-42BB-B47C-5A65888F1F86}" srcOrd="3" destOrd="0" presId="urn:microsoft.com/office/officeart/2018/2/layout/IconCircleList"/>
    <dgm:cxn modelId="{83E75B07-E8D7-42C2-B899-C4C5B2BCBD37}" type="presParOf" srcId="{1A3C6E10-E333-4D9C-A070-82C9E97918BF}" destId="{687DB3FE-9300-4A99-B6CE-F2317D050B9A}" srcOrd="5" destOrd="0" presId="urn:microsoft.com/office/officeart/2018/2/layout/IconCircleList"/>
    <dgm:cxn modelId="{40F1A587-0C58-48EA-B421-16D4B3C47C8C}" type="presParOf" srcId="{1A3C6E10-E333-4D9C-A070-82C9E97918BF}" destId="{139D0A6D-517E-41B9-8E7A-7D927BDF0B04}" srcOrd="6" destOrd="0" presId="urn:microsoft.com/office/officeart/2018/2/layout/IconCircleList"/>
    <dgm:cxn modelId="{6028A5D7-183B-4855-9BBE-EC44B6E07E81}" type="presParOf" srcId="{139D0A6D-517E-41B9-8E7A-7D927BDF0B04}" destId="{0C7AE854-EFF9-4F37-A260-C408A7D6B23D}" srcOrd="0" destOrd="0" presId="urn:microsoft.com/office/officeart/2018/2/layout/IconCircleList"/>
    <dgm:cxn modelId="{F377460F-1967-4DB9-A914-0FAC0903C8C0}" type="presParOf" srcId="{139D0A6D-517E-41B9-8E7A-7D927BDF0B04}" destId="{E404A6A6-F8B5-4F5C-820C-2E8F1FC12AC0}" srcOrd="1" destOrd="0" presId="urn:microsoft.com/office/officeart/2018/2/layout/IconCircleList"/>
    <dgm:cxn modelId="{4D35AD0B-A84D-405C-8754-B6C3B0EE75DC}" type="presParOf" srcId="{139D0A6D-517E-41B9-8E7A-7D927BDF0B04}" destId="{7AAD07C7-D586-40FB-B036-0D720CBF37AC}" srcOrd="2" destOrd="0" presId="urn:microsoft.com/office/officeart/2018/2/layout/IconCircleList"/>
    <dgm:cxn modelId="{2F8F7735-6A28-4364-88E7-CD77ACEAF4EE}" type="presParOf" srcId="{139D0A6D-517E-41B9-8E7A-7D927BDF0B04}" destId="{54A6C19F-F170-4247-B84A-56E4ED5D8D99}" srcOrd="3" destOrd="0" presId="urn:microsoft.com/office/officeart/2018/2/layout/IconCircleList"/>
    <dgm:cxn modelId="{37978EB3-CE56-4B6A-A8AC-CEAE14398ACF}" type="presParOf" srcId="{1A3C6E10-E333-4D9C-A070-82C9E97918BF}" destId="{4E8B6091-6A61-4BFE-A25D-0D8BC17D1085}" srcOrd="7" destOrd="0" presId="urn:microsoft.com/office/officeart/2018/2/layout/IconCircleList"/>
    <dgm:cxn modelId="{4F797839-A40B-4A3B-9228-1395975DF4EF}" type="presParOf" srcId="{1A3C6E10-E333-4D9C-A070-82C9E97918BF}" destId="{04AB27B2-C497-4BCC-9004-266A15C468C8}" srcOrd="8" destOrd="0" presId="urn:microsoft.com/office/officeart/2018/2/layout/IconCircleList"/>
    <dgm:cxn modelId="{70A9D9F2-34D5-4F38-9B4F-FEF46DBEBB5A}" type="presParOf" srcId="{04AB27B2-C497-4BCC-9004-266A15C468C8}" destId="{B6A44B54-24FE-43AA-AE13-23E4D1533568}" srcOrd="0" destOrd="0" presId="urn:microsoft.com/office/officeart/2018/2/layout/IconCircleList"/>
    <dgm:cxn modelId="{73E1219E-2F73-4B78-B91E-A02717FA37C5}" type="presParOf" srcId="{04AB27B2-C497-4BCC-9004-266A15C468C8}" destId="{3CA7FDD5-9D5A-4B66-ADCB-B07BDCBE321E}" srcOrd="1" destOrd="0" presId="urn:microsoft.com/office/officeart/2018/2/layout/IconCircleList"/>
    <dgm:cxn modelId="{B2BACB2E-0FC4-47D8-ABE7-B00CFD15926E}" type="presParOf" srcId="{04AB27B2-C497-4BCC-9004-266A15C468C8}" destId="{0551C2A1-8380-4139-9B82-C4931ECAAB4F}" srcOrd="2" destOrd="0" presId="urn:microsoft.com/office/officeart/2018/2/layout/IconCircleList"/>
    <dgm:cxn modelId="{B0FC5FA9-8CD8-4AA1-8286-B3C4FFB8EB0F}" type="presParOf" srcId="{04AB27B2-C497-4BCC-9004-266A15C468C8}" destId="{FEBB65DC-C53C-4BAE-BA19-E439AEB821CB}" srcOrd="3" destOrd="0" presId="urn:microsoft.com/office/officeart/2018/2/layout/IconCircleList"/>
    <dgm:cxn modelId="{3B7E0464-4B09-412C-BBA4-68A6D0C396D9}" type="presParOf" srcId="{1A3C6E10-E333-4D9C-A070-82C9E97918BF}" destId="{F771B1F4-B570-48DC-9C8A-445D184685AE}" srcOrd="9" destOrd="0" presId="urn:microsoft.com/office/officeart/2018/2/layout/IconCircleList"/>
    <dgm:cxn modelId="{57F7F999-4DFE-4D25-8F26-F049DF3A34A6}" type="presParOf" srcId="{1A3C6E10-E333-4D9C-A070-82C9E97918BF}" destId="{E2F6038C-7263-4B86-AAFD-381DD998258F}" srcOrd="10" destOrd="0" presId="urn:microsoft.com/office/officeart/2018/2/layout/IconCircleList"/>
    <dgm:cxn modelId="{7B8B259E-FDF4-4489-B62F-C9BE9E3C341A}" type="presParOf" srcId="{E2F6038C-7263-4B86-AAFD-381DD998258F}" destId="{6BA8DC8C-830D-47C0-8B3A-A73E62E99965}" srcOrd="0" destOrd="0" presId="urn:microsoft.com/office/officeart/2018/2/layout/IconCircleList"/>
    <dgm:cxn modelId="{1B708767-8E08-4FD9-858E-B749BDD4A019}" type="presParOf" srcId="{E2F6038C-7263-4B86-AAFD-381DD998258F}" destId="{1E3A0EBB-2DCD-4E5D-808A-00B962621792}" srcOrd="1" destOrd="0" presId="urn:microsoft.com/office/officeart/2018/2/layout/IconCircleList"/>
    <dgm:cxn modelId="{EC944764-6FBD-4115-BF8E-962848AE4C94}" type="presParOf" srcId="{E2F6038C-7263-4B86-AAFD-381DD998258F}" destId="{8267771F-97D4-4BC5-B79E-0C701749D820}" srcOrd="2" destOrd="0" presId="urn:microsoft.com/office/officeart/2018/2/layout/IconCircleList"/>
    <dgm:cxn modelId="{D7913DCA-84D2-4A32-A337-C0776E11CE5A}" type="presParOf" srcId="{E2F6038C-7263-4B86-AAFD-381DD998258F}" destId="{274A5A78-88BC-4F6C-9CBC-068052C2869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83EC64-926F-4B61-B43C-E89E312BF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3CA6C9-3A45-4971-AB0E-3396E215C650}">
      <dgm:prSet phldrT="[Text]"/>
      <dgm:spPr/>
      <dgm:t>
        <a:bodyPr/>
        <a:lstStyle/>
        <a:p>
          <a:r>
            <a:rPr lang="en-US" dirty="0">
              <a:solidFill>
                <a:schemeClr val="bg1"/>
              </a:solidFill>
            </a:rPr>
            <a:t>The determination of whether a tax-exempt grant is made for the specific purpose of purchasing, constructing, reconstructing, erecting, or otherwise acquiring ITC property is made at the time the grant is awarded to the applicable entity</a:t>
          </a:r>
        </a:p>
      </dgm:t>
    </dgm:pt>
    <dgm:pt modelId="{5186FB90-CA33-4B0D-AF1D-8F58417522B6}" type="parTrans" cxnId="{BBE8C7B7-F326-4753-9E75-7C1005701DA0}">
      <dgm:prSet/>
      <dgm:spPr/>
      <dgm:t>
        <a:bodyPr/>
        <a:lstStyle/>
        <a:p>
          <a:endParaRPr lang="en-US">
            <a:solidFill>
              <a:schemeClr val="bg1"/>
            </a:solidFill>
          </a:endParaRPr>
        </a:p>
      </dgm:t>
    </dgm:pt>
    <dgm:pt modelId="{2BC7F87C-2A63-4748-96AE-9336002F5EBB}" type="sibTrans" cxnId="{BBE8C7B7-F326-4753-9E75-7C1005701DA0}">
      <dgm:prSet/>
      <dgm:spPr/>
      <dgm:t>
        <a:bodyPr/>
        <a:lstStyle/>
        <a:p>
          <a:endParaRPr lang="en-US">
            <a:solidFill>
              <a:schemeClr val="bg1"/>
            </a:solidFill>
          </a:endParaRPr>
        </a:p>
      </dgm:t>
    </dgm:pt>
    <dgm:pt modelId="{34539723-7106-4AEC-935B-BD967F9A5C92}">
      <dgm:prSet/>
      <dgm:spPr/>
      <dgm:t>
        <a:bodyPr/>
        <a:lstStyle/>
        <a:p>
          <a:r>
            <a:rPr lang="en-US">
              <a:solidFill>
                <a:schemeClr val="bg1"/>
              </a:solidFill>
            </a:rPr>
            <a:t>A tax-exempt grant awarded after the property is purchased, constructed, etc. is generally not a restricted tax-exempt amount unless approval of the grant was perfunctory and the amount of the grant was virtually assured at the time of application</a:t>
          </a:r>
          <a:endParaRPr lang="en-US" dirty="0">
            <a:solidFill>
              <a:schemeClr val="bg1"/>
            </a:solidFill>
          </a:endParaRPr>
        </a:p>
      </dgm:t>
    </dgm:pt>
    <dgm:pt modelId="{5F14E871-DBC7-4E46-B02F-53E0BA6B9736}" type="parTrans" cxnId="{6386BBE5-6A4E-4135-BCFD-8C34CFBA59FB}">
      <dgm:prSet/>
      <dgm:spPr/>
      <dgm:t>
        <a:bodyPr/>
        <a:lstStyle/>
        <a:p>
          <a:endParaRPr lang="en-US">
            <a:solidFill>
              <a:schemeClr val="bg1"/>
            </a:solidFill>
          </a:endParaRPr>
        </a:p>
      </dgm:t>
    </dgm:pt>
    <dgm:pt modelId="{B0E0B01C-A928-409A-81E0-3AA141B0ED33}" type="sibTrans" cxnId="{6386BBE5-6A4E-4135-BCFD-8C34CFBA59FB}">
      <dgm:prSet/>
      <dgm:spPr/>
      <dgm:t>
        <a:bodyPr/>
        <a:lstStyle/>
        <a:p>
          <a:endParaRPr lang="en-US">
            <a:solidFill>
              <a:schemeClr val="bg1"/>
            </a:solidFill>
          </a:endParaRPr>
        </a:p>
      </dgm:t>
    </dgm:pt>
    <dgm:pt modelId="{E3DC9F9C-0C50-48DA-B1E7-9129D8F73641}" type="pres">
      <dgm:prSet presAssocID="{3A83EC64-926F-4B61-B43C-E89E312BFF23}" presName="linear" presStyleCnt="0">
        <dgm:presLayoutVars>
          <dgm:animLvl val="lvl"/>
          <dgm:resizeHandles val="exact"/>
        </dgm:presLayoutVars>
      </dgm:prSet>
      <dgm:spPr/>
    </dgm:pt>
    <dgm:pt modelId="{757F0FB0-2B3B-40C5-8A1F-1C58DEA7EDFD}" type="pres">
      <dgm:prSet presAssocID="{BF3CA6C9-3A45-4971-AB0E-3396E215C650}" presName="parentText" presStyleLbl="node1" presStyleIdx="0" presStyleCnt="2">
        <dgm:presLayoutVars>
          <dgm:chMax val="0"/>
          <dgm:bulletEnabled val="1"/>
        </dgm:presLayoutVars>
      </dgm:prSet>
      <dgm:spPr/>
    </dgm:pt>
    <dgm:pt modelId="{419327FC-98CA-4CD2-AA90-9237EA9492DA}" type="pres">
      <dgm:prSet presAssocID="{2BC7F87C-2A63-4748-96AE-9336002F5EBB}" presName="spacer" presStyleCnt="0"/>
      <dgm:spPr/>
    </dgm:pt>
    <dgm:pt modelId="{67ABBB35-A8F9-4A5A-B161-52FBA1468E0F}" type="pres">
      <dgm:prSet presAssocID="{34539723-7106-4AEC-935B-BD967F9A5C92}" presName="parentText" presStyleLbl="node1" presStyleIdx="1" presStyleCnt="2">
        <dgm:presLayoutVars>
          <dgm:chMax val="0"/>
          <dgm:bulletEnabled val="1"/>
        </dgm:presLayoutVars>
      </dgm:prSet>
      <dgm:spPr/>
    </dgm:pt>
  </dgm:ptLst>
  <dgm:cxnLst>
    <dgm:cxn modelId="{2FD42770-FA36-489D-91E7-C7AB48668BE8}" type="presOf" srcId="{34539723-7106-4AEC-935B-BD967F9A5C92}" destId="{67ABBB35-A8F9-4A5A-B161-52FBA1468E0F}" srcOrd="0" destOrd="0" presId="urn:microsoft.com/office/officeart/2005/8/layout/vList2"/>
    <dgm:cxn modelId="{11CFC08A-D482-4B63-B6F5-864969C3F27D}" type="presOf" srcId="{BF3CA6C9-3A45-4971-AB0E-3396E215C650}" destId="{757F0FB0-2B3B-40C5-8A1F-1C58DEA7EDFD}" srcOrd="0" destOrd="0" presId="urn:microsoft.com/office/officeart/2005/8/layout/vList2"/>
    <dgm:cxn modelId="{F6424098-8E1C-4444-BEEE-19C9827AC12A}" type="presOf" srcId="{3A83EC64-926F-4B61-B43C-E89E312BFF23}" destId="{E3DC9F9C-0C50-48DA-B1E7-9129D8F73641}" srcOrd="0" destOrd="0" presId="urn:microsoft.com/office/officeart/2005/8/layout/vList2"/>
    <dgm:cxn modelId="{BBE8C7B7-F326-4753-9E75-7C1005701DA0}" srcId="{3A83EC64-926F-4B61-B43C-E89E312BFF23}" destId="{BF3CA6C9-3A45-4971-AB0E-3396E215C650}" srcOrd="0" destOrd="0" parTransId="{5186FB90-CA33-4B0D-AF1D-8F58417522B6}" sibTransId="{2BC7F87C-2A63-4748-96AE-9336002F5EBB}"/>
    <dgm:cxn modelId="{6386BBE5-6A4E-4135-BCFD-8C34CFBA59FB}" srcId="{3A83EC64-926F-4B61-B43C-E89E312BFF23}" destId="{34539723-7106-4AEC-935B-BD967F9A5C92}" srcOrd="1" destOrd="0" parTransId="{5F14E871-DBC7-4E46-B02F-53E0BA6B9736}" sibTransId="{B0E0B01C-A928-409A-81E0-3AA141B0ED33}"/>
    <dgm:cxn modelId="{4CC04B94-D0ED-4B82-95AE-029D4F213F12}" type="presParOf" srcId="{E3DC9F9C-0C50-48DA-B1E7-9129D8F73641}" destId="{757F0FB0-2B3B-40C5-8A1F-1C58DEA7EDFD}" srcOrd="0" destOrd="0" presId="urn:microsoft.com/office/officeart/2005/8/layout/vList2"/>
    <dgm:cxn modelId="{266B5C4C-F30E-4EAA-96E8-3D376A94EFA1}" type="presParOf" srcId="{E3DC9F9C-0C50-48DA-B1E7-9129D8F73641}" destId="{419327FC-98CA-4CD2-AA90-9237EA9492DA}" srcOrd="1" destOrd="0" presId="urn:microsoft.com/office/officeart/2005/8/layout/vList2"/>
    <dgm:cxn modelId="{2285CAEE-E040-40C0-BDD1-9A4AD1EE2E9E}" type="presParOf" srcId="{E3DC9F9C-0C50-48DA-B1E7-9129D8F73641}" destId="{67ABBB35-A8F9-4A5A-B161-52FBA1468E0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45F3F2-7021-439A-9F7E-1742A280AB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69D67AE-316D-4D03-85B0-D649F5381171}">
      <dgm:prSet phldrT="[Text]" custT="1"/>
      <dgm:spPr/>
      <dgm:t>
        <a:bodyPr/>
        <a:lstStyle/>
        <a:p>
          <a:r>
            <a:rPr lang="en-US" sz="2400" dirty="0">
              <a:solidFill>
                <a:schemeClr val="bg1"/>
              </a:solidFill>
            </a:rPr>
            <a:t>Examples of tax-exempt amounts that are not restricted tax-exempt amounts are:</a:t>
          </a:r>
        </a:p>
      </dgm:t>
    </dgm:pt>
    <dgm:pt modelId="{2EDBC9BB-AD92-4B9A-964D-19A9BB67576C}" type="parTrans" cxnId="{D5E74042-F7AA-4A21-804A-90C0BD9766B2}">
      <dgm:prSet/>
      <dgm:spPr/>
      <dgm:t>
        <a:bodyPr/>
        <a:lstStyle/>
        <a:p>
          <a:endParaRPr lang="en-US"/>
        </a:p>
      </dgm:t>
    </dgm:pt>
    <dgm:pt modelId="{C61EEB10-E010-4590-995A-2DB5726A8B35}" type="sibTrans" cxnId="{D5E74042-F7AA-4A21-804A-90C0BD9766B2}">
      <dgm:prSet/>
      <dgm:spPr/>
      <dgm:t>
        <a:bodyPr/>
        <a:lstStyle/>
        <a:p>
          <a:endParaRPr lang="en-US"/>
        </a:p>
      </dgm:t>
    </dgm:pt>
    <dgm:pt modelId="{ABE66FD3-FF7C-4CEC-89A9-1B0E46CBF8B1}">
      <dgm:prSet/>
      <dgm:spPr/>
      <dgm:t>
        <a:bodyPr/>
        <a:lstStyle/>
        <a:p>
          <a:r>
            <a:rPr lang="en-US" dirty="0">
              <a:solidFill>
                <a:srgbClr val="414142"/>
              </a:solidFill>
            </a:rPr>
            <a:t>A tax-exempt amount from the organization’s general funds is not a restricted tax-exempt amount, and</a:t>
          </a:r>
        </a:p>
      </dgm:t>
    </dgm:pt>
    <dgm:pt modelId="{3F4A346B-6209-4C69-B4DA-5523D264CC4C}" type="parTrans" cxnId="{C89A3851-0BA7-424F-90D9-F653CE4C4874}">
      <dgm:prSet/>
      <dgm:spPr/>
      <dgm:t>
        <a:bodyPr/>
        <a:lstStyle/>
        <a:p>
          <a:endParaRPr lang="en-US"/>
        </a:p>
      </dgm:t>
    </dgm:pt>
    <dgm:pt modelId="{8FB9BBC6-12F8-4756-88E4-DB307DCBA585}" type="sibTrans" cxnId="{C89A3851-0BA7-424F-90D9-F653CE4C4874}">
      <dgm:prSet/>
      <dgm:spPr/>
      <dgm:t>
        <a:bodyPr/>
        <a:lstStyle/>
        <a:p>
          <a:endParaRPr lang="en-US"/>
        </a:p>
      </dgm:t>
    </dgm:pt>
    <dgm:pt modelId="{7FDCF19F-1EB9-4F36-8DD1-6D76BF4F1CB1}">
      <dgm:prSet/>
      <dgm:spPr/>
      <dgm:t>
        <a:bodyPr/>
        <a:lstStyle/>
        <a:p>
          <a:r>
            <a:rPr lang="en-US" dirty="0">
              <a:solidFill>
                <a:srgbClr val="414142"/>
              </a:solidFill>
            </a:rPr>
            <a:t>A tax-exempt amount’s use that is not restricted to the purpose of purchasing, constructing, reconstructing, erecting, or otherwise acquiring ITC property (such as purchasing an electric vehicle) and could be used for any of several different applicable credit properties (such as purchasing an electric vehicle or purchasing solar panels) or can be put to other purposes (such as purchasing an electric vehicle or making a building more energy efficient)</a:t>
          </a:r>
        </a:p>
      </dgm:t>
    </dgm:pt>
    <dgm:pt modelId="{89BBA0DA-F59B-4CF4-9C6F-BE9C34F9AD64}" type="parTrans" cxnId="{E5117C8D-DF42-44F0-8A17-5FDA08E1D7AE}">
      <dgm:prSet/>
      <dgm:spPr/>
      <dgm:t>
        <a:bodyPr/>
        <a:lstStyle/>
        <a:p>
          <a:endParaRPr lang="en-US"/>
        </a:p>
      </dgm:t>
    </dgm:pt>
    <dgm:pt modelId="{70694CFE-4B84-46BA-B937-1E9C1196928C}" type="sibTrans" cxnId="{E5117C8D-DF42-44F0-8A17-5FDA08E1D7AE}">
      <dgm:prSet/>
      <dgm:spPr/>
      <dgm:t>
        <a:bodyPr/>
        <a:lstStyle/>
        <a:p>
          <a:endParaRPr lang="en-US"/>
        </a:p>
      </dgm:t>
    </dgm:pt>
    <dgm:pt modelId="{D13052B4-0811-4D8E-ABE3-5B83C92F0D24}" type="pres">
      <dgm:prSet presAssocID="{B945F3F2-7021-439A-9F7E-1742A280AB3B}" presName="linear" presStyleCnt="0">
        <dgm:presLayoutVars>
          <dgm:animLvl val="lvl"/>
          <dgm:resizeHandles val="exact"/>
        </dgm:presLayoutVars>
      </dgm:prSet>
      <dgm:spPr/>
    </dgm:pt>
    <dgm:pt modelId="{F4A055CD-1B96-4B9F-B8B1-3D9A565181CC}" type="pres">
      <dgm:prSet presAssocID="{769D67AE-316D-4D03-85B0-D649F5381171}" presName="parentText" presStyleLbl="node1" presStyleIdx="0" presStyleCnt="1">
        <dgm:presLayoutVars>
          <dgm:chMax val="0"/>
          <dgm:bulletEnabled val="1"/>
        </dgm:presLayoutVars>
      </dgm:prSet>
      <dgm:spPr/>
    </dgm:pt>
    <dgm:pt modelId="{B77A7313-7090-4BAF-8822-2334D29E1B1A}" type="pres">
      <dgm:prSet presAssocID="{769D67AE-316D-4D03-85B0-D649F5381171}" presName="childText" presStyleLbl="revTx" presStyleIdx="0" presStyleCnt="1">
        <dgm:presLayoutVars>
          <dgm:bulletEnabled val="1"/>
        </dgm:presLayoutVars>
      </dgm:prSet>
      <dgm:spPr/>
    </dgm:pt>
  </dgm:ptLst>
  <dgm:cxnLst>
    <dgm:cxn modelId="{D5E74042-F7AA-4A21-804A-90C0BD9766B2}" srcId="{B945F3F2-7021-439A-9F7E-1742A280AB3B}" destId="{769D67AE-316D-4D03-85B0-D649F5381171}" srcOrd="0" destOrd="0" parTransId="{2EDBC9BB-AD92-4B9A-964D-19A9BB67576C}" sibTransId="{C61EEB10-E010-4590-995A-2DB5726A8B35}"/>
    <dgm:cxn modelId="{4D9A6D48-384E-4C47-BB0A-CDC36582BECD}" type="presOf" srcId="{B945F3F2-7021-439A-9F7E-1742A280AB3B}" destId="{D13052B4-0811-4D8E-ABE3-5B83C92F0D24}" srcOrd="0" destOrd="0" presId="urn:microsoft.com/office/officeart/2005/8/layout/vList2"/>
    <dgm:cxn modelId="{C89A3851-0BA7-424F-90D9-F653CE4C4874}" srcId="{769D67AE-316D-4D03-85B0-D649F5381171}" destId="{ABE66FD3-FF7C-4CEC-89A9-1B0E46CBF8B1}" srcOrd="0" destOrd="0" parTransId="{3F4A346B-6209-4C69-B4DA-5523D264CC4C}" sibTransId="{8FB9BBC6-12F8-4756-88E4-DB307DCBA585}"/>
    <dgm:cxn modelId="{856F2A7C-A6EA-460D-9764-667664EDFEB4}" type="presOf" srcId="{ABE66FD3-FF7C-4CEC-89A9-1B0E46CBF8B1}" destId="{B77A7313-7090-4BAF-8822-2334D29E1B1A}" srcOrd="0" destOrd="0" presId="urn:microsoft.com/office/officeart/2005/8/layout/vList2"/>
    <dgm:cxn modelId="{E5117C8D-DF42-44F0-8A17-5FDA08E1D7AE}" srcId="{769D67AE-316D-4D03-85B0-D649F5381171}" destId="{7FDCF19F-1EB9-4F36-8DD1-6D76BF4F1CB1}" srcOrd="1" destOrd="0" parTransId="{89BBA0DA-F59B-4CF4-9C6F-BE9C34F9AD64}" sibTransId="{70694CFE-4B84-46BA-B937-1E9C1196928C}"/>
    <dgm:cxn modelId="{53157594-A3FC-4036-853C-09F6BEF9FCB0}" type="presOf" srcId="{7FDCF19F-1EB9-4F36-8DD1-6D76BF4F1CB1}" destId="{B77A7313-7090-4BAF-8822-2334D29E1B1A}" srcOrd="0" destOrd="1" presId="urn:microsoft.com/office/officeart/2005/8/layout/vList2"/>
    <dgm:cxn modelId="{92EF5F95-CA85-43F7-91EA-A6F9AB0EFF06}" type="presOf" srcId="{769D67AE-316D-4D03-85B0-D649F5381171}" destId="{F4A055CD-1B96-4B9F-B8B1-3D9A565181CC}" srcOrd="0" destOrd="0" presId="urn:microsoft.com/office/officeart/2005/8/layout/vList2"/>
    <dgm:cxn modelId="{3832BDB3-9A9C-487D-977D-08E99B3D5260}" type="presParOf" srcId="{D13052B4-0811-4D8E-ABE3-5B83C92F0D24}" destId="{F4A055CD-1B96-4B9F-B8B1-3D9A565181CC}" srcOrd="0" destOrd="0" presId="urn:microsoft.com/office/officeart/2005/8/layout/vList2"/>
    <dgm:cxn modelId="{0EE6E300-684B-469B-B86E-097659DFC7BF}" type="presParOf" srcId="{D13052B4-0811-4D8E-ABE3-5B83C92F0D24}" destId="{B77A7313-7090-4BAF-8822-2334D29E1B1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1A5AC4-6CD9-4F91-8F0B-2E0925AD24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107770A-89E0-4925-B217-7C22F2858FB4}">
      <dgm:prSet custT="1"/>
      <dgm:spPr>
        <a:ln w="25400" cap="flat" cmpd="sng" algn="ctr">
          <a:solidFill>
            <a:schemeClr val="bg1">
              <a:lumMod val="100000"/>
            </a:schemeClr>
          </a:solidFill>
          <a:prstDash val="solid"/>
          <a:round/>
          <a:headEnd type="none" w="med" len="med"/>
          <a:tailEnd type="none" w="med" len="med"/>
        </a:ln>
      </dgm:spPr>
      <dgm:t>
        <a:bodyPr/>
        <a:lstStyle/>
        <a:p>
          <a:r>
            <a:rPr lang="en-US" sz="1800" b="0" dirty="0">
              <a:solidFill>
                <a:schemeClr val="bg1">
                  <a:lumMod val="100000"/>
                </a:schemeClr>
              </a:solidFill>
            </a:rPr>
            <a:t>Pre-filing registration </a:t>
          </a:r>
        </a:p>
      </dgm:t>
    </dgm:pt>
    <dgm:pt modelId="{3E0C3BA7-9098-4D58-9BC2-A869FA95CA48}" type="parTrans" cxnId="{AC24BA1A-396D-4ACD-8334-3B3C3B722D40}">
      <dgm:prSet/>
      <dgm:spPr/>
      <dgm:t>
        <a:bodyPr/>
        <a:lstStyle/>
        <a:p>
          <a:endParaRPr lang="en-US"/>
        </a:p>
      </dgm:t>
    </dgm:pt>
    <dgm:pt modelId="{1501D116-F4D7-464D-B842-5C5A54FE200C}" type="sibTrans" cxnId="{AC24BA1A-396D-4ACD-8334-3B3C3B722D40}">
      <dgm:prSet/>
      <dgm:spPr/>
      <dgm:t>
        <a:bodyPr/>
        <a:lstStyle/>
        <a:p>
          <a:endParaRPr lang="en-US"/>
        </a:p>
      </dgm:t>
    </dgm:pt>
    <dgm:pt modelId="{9B6E241E-F94A-4107-A444-F08C015CA3FB}">
      <dgm:prSet custT="1"/>
      <dgm:spPr/>
      <dgm:t>
        <a:bodyPr/>
        <a:lstStyle/>
        <a:p>
          <a:r>
            <a:rPr lang="en-US" sz="1400" dirty="0"/>
            <a:t>Must be completed prior to filing the tax return where a direct pay election is made</a:t>
          </a:r>
        </a:p>
      </dgm:t>
    </dgm:pt>
    <dgm:pt modelId="{D4B26B2C-07EC-46A0-8F9D-6B3C5EAD45F3}" type="parTrans" cxnId="{2E9ED74B-3D6C-47A9-9CF5-48F38B4C601A}">
      <dgm:prSet/>
      <dgm:spPr/>
      <dgm:t>
        <a:bodyPr/>
        <a:lstStyle/>
        <a:p>
          <a:endParaRPr lang="en-US"/>
        </a:p>
      </dgm:t>
    </dgm:pt>
    <dgm:pt modelId="{9E2C6120-B574-4277-B695-F1F0D4A385B6}" type="sibTrans" cxnId="{2E9ED74B-3D6C-47A9-9CF5-48F38B4C601A}">
      <dgm:prSet/>
      <dgm:spPr/>
      <dgm:t>
        <a:bodyPr/>
        <a:lstStyle/>
        <a:p>
          <a:endParaRPr lang="en-US"/>
        </a:p>
      </dgm:t>
    </dgm:pt>
    <dgm:pt modelId="{8DD35EFF-6F52-4026-8E23-8F44CD61D1AC}">
      <dgm:prSet custT="1"/>
      <dgm:spPr/>
      <dgm:t>
        <a:bodyPr/>
        <a:lstStyle/>
        <a:p>
          <a:r>
            <a:rPr lang="en-US" sz="1400" dirty="0"/>
            <a:t>Must provide certain information about organization, the credits you intend to claim, and details regarding the property giving rise to the credit</a:t>
          </a:r>
        </a:p>
      </dgm:t>
    </dgm:pt>
    <dgm:pt modelId="{FE3A4D83-0883-47B0-9DEF-3CF47E8B454A}" type="parTrans" cxnId="{29378A14-C11F-4A46-B070-71C97039954D}">
      <dgm:prSet/>
      <dgm:spPr/>
      <dgm:t>
        <a:bodyPr/>
        <a:lstStyle/>
        <a:p>
          <a:endParaRPr lang="en-US"/>
        </a:p>
      </dgm:t>
    </dgm:pt>
    <dgm:pt modelId="{B907C242-5B32-41FA-BE0E-A70AF1F7D387}" type="sibTrans" cxnId="{29378A14-C11F-4A46-B070-71C97039954D}">
      <dgm:prSet/>
      <dgm:spPr/>
      <dgm:t>
        <a:bodyPr/>
        <a:lstStyle/>
        <a:p>
          <a:endParaRPr lang="en-US"/>
        </a:p>
      </dgm:t>
    </dgm:pt>
    <dgm:pt modelId="{E159063D-4948-4D86-BC27-4FE4E711D34B}">
      <dgm:prSet custT="1"/>
      <dgm:spPr/>
      <dgm:t>
        <a:bodyPr/>
        <a:lstStyle/>
        <a:p>
          <a:r>
            <a:rPr lang="en-US" sz="1400" dirty="0"/>
            <a:t>A registration number will be issued that will be required when making the election on tax return</a:t>
          </a:r>
        </a:p>
      </dgm:t>
    </dgm:pt>
    <dgm:pt modelId="{C52F65CE-A585-45CF-AE15-33A369D717C3}" type="parTrans" cxnId="{37B9E61A-90C4-4BD4-AEC1-0AE4B568610A}">
      <dgm:prSet/>
      <dgm:spPr/>
      <dgm:t>
        <a:bodyPr/>
        <a:lstStyle/>
        <a:p>
          <a:endParaRPr lang="en-US"/>
        </a:p>
      </dgm:t>
    </dgm:pt>
    <dgm:pt modelId="{3BC5640D-FE3C-4FF9-80D8-9DFB4CC1898D}" type="sibTrans" cxnId="{37B9E61A-90C4-4BD4-AEC1-0AE4B568610A}">
      <dgm:prSet/>
      <dgm:spPr/>
      <dgm:t>
        <a:bodyPr/>
        <a:lstStyle/>
        <a:p>
          <a:endParaRPr lang="en-US"/>
        </a:p>
      </dgm:t>
    </dgm:pt>
    <dgm:pt modelId="{3FCDECED-6763-4C4A-BA83-7B7833CF8FB0}">
      <dgm:prSet custT="1"/>
      <dgm:spPr/>
      <dgm:t>
        <a:bodyPr/>
        <a:lstStyle/>
        <a:p>
          <a:r>
            <a:rPr lang="en-US" sz="1400" dirty="0"/>
            <a:t>IRS will issue a separate registration number for each applicable credit property</a:t>
          </a:r>
        </a:p>
      </dgm:t>
    </dgm:pt>
    <dgm:pt modelId="{50FCE13B-342D-41FE-9947-6AB994D732AD}" type="parTrans" cxnId="{FCDCD8AA-9FDB-4966-9FC5-F3C996A291B3}">
      <dgm:prSet/>
      <dgm:spPr/>
      <dgm:t>
        <a:bodyPr/>
        <a:lstStyle/>
        <a:p>
          <a:endParaRPr lang="en-US"/>
        </a:p>
      </dgm:t>
    </dgm:pt>
    <dgm:pt modelId="{AB3B6A73-B736-436B-96D2-77366F6C3DC4}" type="sibTrans" cxnId="{FCDCD8AA-9FDB-4966-9FC5-F3C996A291B3}">
      <dgm:prSet/>
      <dgm:spPr/>
      <dgm:t>
        <a:bodyPr/>
        <a:lstStyle/>
        <a:p>
          <a:endParaRPr lang="en-US"/>
        </a:p>
      </dgm:t>
    </dgm:pt>
    <dgm:pt modelId="{E149E4BD-A86E-4569-AA9D-4DD310AE856F}">
      <dgm:prSet custT="1"/>
      <dgm:spPr>
        <a:ln w="25400" cap="flat" cmpd="sng" algn="ctr">
          <a:solidFill>
            <a:schemeClr val="bg1">
              <a:lumMod val="100000"/>
            </a:schemeClr>
          </a:solidFill>
          <a:prstDash val="solid"/>
          <a:round/>
          <a:headEnd type="none" w="med" len="med"/>
          <a:tailEnd type="none" w="med" len="med"/>
        </a:ln>
      </dgm:spPr>
      <dgm:t>
        <a:bodyPr/>
        <a:lstStyle/>
        <a:p>
          <a:r>
            <a:rPr lang="en-US" sz="1800" b="0" dirty="0">
              <a:solidFill>
                <a:schemeClr val="bg1">
                  <a:lumMod val="100000"/>
                </a:schemeClr>
              </a:solidFill>
            </a:rPr>
            <a:t>Making the election on a tax return </a:t>
          </a:r>
        </a:p>
      </dgm:t>
    </dgm:pt>
    <dgm:pt modelId="{C142AA68-8769-4D96-ADFD-1FC2891817DC}" type="parTrans" cxnId="{76305DDA-075C-45D0-B04F-891A71F03355}">
      <dgm:prSet/>
      <dgm:spPr/>
      <dgm:t>
        <a:bodyPr/>
        <a:lstStyle/>
        <a:p>
          <a:endParaRPr lang="en-US"/>
        </a:p>
      </dgm:t>
    </dgm:pt>
    <dgm:pt modelId="{E538DA60-6E50-46F1-9C60-67AD35D1283B}" type="sibTrans" cxnId="{76305DDA-075C-45D0-B04F-891A71F03355}">
      <dgm:prSet/>
      <dgm:spPr/>
      <dgm:t>
        <a:bodyPr/>
        <a:lstStyle/>
        <a:p>
          <a:endParaRPr lang="en-US"/>
        </a:p>
      </dgm:t>
    </dgm:pt>
    <dgm:pt modelId="{4A269087-9CFE-444A-88D3-C211169C98F6}">
      <dgm:prSet custT="1"/>
      <dgm:spPr/>
      <dgm:t>
        <a:bodyPr/>
        <a:lstStyle/>
        <a:p>
          <a:r>
            <a:rPr lang="en-US" sz="1400" dirty="0"/>
            <a:t>Must be made on a timely filed return (including extensions) </a:t>
          </a:r>
          <a:r>
            <a:rPr lang="en-US" sz="1400" dirty="0">
              <a:sym typeface="Wingdings" panose="05000000000000000000" pitchFamily="2" charset="2"/>
            </a:rPr>
            <a:t> cannot be made on an amended return</a:t>
          </a:r>
          <a:endParaRPr lang="en-US" sz="1400" dirty="0"/>
        </a:p>
      </dgm:t>
    </dgm:pt>
    <dgm:pt modelId="{3B44C6C4-174A-4CFA-9EEE-D71D8F4104B3}" type="parTrans" cxnId="{25106FD3-C3BF-4E7B-A8C0-382ADE57C8DF}">
      <dgm:prSet/>
      <dgm:spPr/>
      <dgm:t>
        <a:bodyPr/>
        <a:lstStyle/>
        <a:p>
          <a:endParaRPr lang="en-US"/>
        </a:p>
      </dgm:t>
    </dgm:pt>
    <dgm:pt modelId="{D91DE850-9A35-47D6-A7D8-BE26C27DBCC5}" type="sibTrans" cxnId="{25106FD3-C3BF-4E7B-A8C0-382ADE57C8DF}">
      <dgm:prSet/>
      <dgm:spPr/>
      <dgm:t>
        <a:bodyPr/>
        <a:lstStyle/>
        <a:p>
          <a:endParaRPr lang="en-US"/>
        </a:p>
      </dgm:t>
    </dgm:pt>
    <dgm:pt modelId="{20C41C40-6CD7-42CB-8613-A0560727DF28}">
      <dgm:prSet custT="1"/>
      <dgm:spPr/>
      <dgm:t>
        <a:bodyPr/>
        <a:lstStyle/>
        <a:p>
          <a:pPr>
            <a:buFont typeface="Courier New" panose="02070309020205020404" pitchFamily="49" charset="0"/>
            <a:buChar char="o"/>
          </a:pPr>
          <a:r>
            <a:rPr lang="en-US" sz="1400" dirty="0"/>
            <a:t>Form 3800 (General Business Credit)</a:t>
          </a:r>
        </a:p>
      </dgm:t>
    </dgm:pt>
    <dgm:pt modelId="{9329769E-A22F-400D-867D-5692392A469F}" type="parTrans" cxnId="{4F343501-E7C6-4C4D-8C9F-7493A13AFE29}">
      <dgm:prSet/>
      <dgm:spPr/>
      <dgm:t>
        <a:bodyPr/>
        <a:lstStyle/>
        <a:p>
          <a:endParaRPr lang="en-US"/>
        </a:p>
      </dgm:t>
    </dgm:pt>
    <dgm:pt modelId="{FEB715E1-92A2-4725-86AB-27ABF83B6FE3}" type="sibTrans" cxnId="{4F343501-E7C6-4C4D-8C9F-7493A13AFE29}">
      <dgm:prSet/>
      <dgm:spPr/>
      <dgm:t>
        <a:bodyPr/>
        <a:lstStyle/>
        <a:p>
          <a:endParaRPr lang="en-US"/>
        </a:p>
      </dgm:t>
    </dgm:pt>
    <dgm:pt modelId="{0BB547D3-1289-46F2-9F02-E9C6F1AAB00D}">
      <dgm:prSet custT="1"/>
      <dgm:spPr/>
      <dgm:t>
        <a:bodyPr/>
        <a:lstStyle/>
        <a:p>
          <a:pPr>
            <a:buFont typeface="Courier New" panose="02070309020205020404" pitchFamily="49" charset="0"/>
            <a:buChar char="o"/>
          </a:pPr>
          <a:r>
            <a:rPr lang="en-US" sz="1400" dirty="0"/>
            <a:t>Applicable credit form and registration info from above</a:t>
          </a:r>
        </a:p>
      </dgm:t>
    </dgm:pt>
    <dgm:pt modelId="{1D03E156-2243-4931-B3C6-4B8CE2CC6B81}" type="parTrans" cxnId="{9A3E0444-0E96-40B9-8D10-DE888C64AACF}">
      <dgm:prSet/>
      <dgm:spPr/>
      <dgm:t>
        <a:bodyPr/>
        <a:lstStyle/>
        <a:p>
          <a:endParaRPr lang="en-US"/>
        </a:p>
      </dgm:t>
    </dgm:pt>
    <dgm:pt modelId="{507AFD04-475C-4253-984C-45F6E8904FF0}" type="sibTrans" cxnId="{9A3E0444-0E96-40B9-8D10-DE888C64AACF}">
      <dgm:prSet/>
      <dgm:spPr/>
      <dgm:t>
        <a:bodyPr/>
        <a:lstStyle/>
        <a:p>
          <a:endParaRPr lang="en-US"/>
        </a:p>
      </dgm:t>
    </dgm:pt>
    <dgm:pt modelId="{6856E5E4-CB40-44E9-B9D6-F9626752446A}">
      <dgm:prSet custT="1"/>
      <dgm:spPr/>
      <dgm:t>
        <a:bodyPr/>
        <a:lstStyle/>
        <a:p>
          <a:r>
            <a:rPr lang="en-US" sz="1400" dirty="0"/>
            <a:t>IRS is advising a minimum of 120 days to process registrations</a:t>
          </a:r>
        </a:p>
      </dgm:t>
    </dgm:pt>
    <dgm:pt modelId="{EC34F75A-4416-4A86-BEFA-7713B4CF1828}" type="parTrans" cxnId="{5BD0924B-E2DD-464F-835D-458271FD77BD}">
      <dgm:prSet/>
      <dgm:spPr/>
      <dgm:t>
        <a:bodyPr/>
        <a:lstStyle/>
        <a:p>
          <a:endParaRPr lang="en-US"/>
        </a:p>
      </dgm:t>
    </dgm:pt>
    <dgm:pt modelId="{64B9CECC-70F5-4A0A-8DA7-43CCB09DA845}" type="sibTrans" cxnId="{5BD0924B-E2DD-464F-835D-458271FD77BD}">
      <dgm:prSet/>
      <dgm:spPr/>
      <dgm:t>
        <a:bodyPr/>
        <a:lstStyle/>
        <a:p>
          <a:endParaRPr lang="en-US"/>
        </a:p>
      </dgm:t>
    </dgm:pt>
    <dgm:pt modelId="{98CD269E-5B48-486A-999B-7B0E0E80B22B}">
      <dgm:prSet custT="1"/>
      <dgm:spPr/>
      <dgm:t>
        <a:bodyPr/>
        <a:lstStyle/>
        <a:p>
          <a:r>
            <a:rPr lang="en-US" sz="1400" dirty="0"/>
            <a:t>Must be filed on Form 990-T by due date along with:  </a:t>
          </a:r>
        </a:p>
      </dgm:t>
    </dgm:pt>
    <dgm:pt modelId="{4B0390D6-D45E-472A-B0F4-E430FEC29DB2}" type="parTrans" cxnId="{BC8C7122-E59C-4F37-9852-1221D5BFE2E3}">
      <dgm:prSet/>
      <dgm:spPr/>
      <dgm:t>
        <a:bodyPr/>
        <a:lstStyle/>
        <a:p>
          <a:endParaRPr lang="en-US"/>
        </a:p>
      </dgm:t>
    </dgm:pt>
    <dgm:pt modelId="{6BB45243-162D-4BBB-B2A1-D8E1D182A646}" type="sibTrans" cxnId="{BC8C7122-E59C-4F37-9852-1221D5BFE2E3}">
      <dgm:prSet/>
      <dgm:spPr/>
      <dgm:t>
        <a:bodyPr/>
        <a:lstStyle/>
        <a:p>
          <a:endParaRPr lang="en-US"/>
        </a:p>
      </dgm:t>
    </dgm:pt>
    <dgm:pt modelId="{EE798AFF-B2CA-4886-ACC7-21A62F4D2164}">
      <dgm:prSet custT="1"/>
      <dgm:spPr/>
      <dgm:t>
        <a:bodyPr/>
        <a:lstStyle/>
        <a:p>
          <a:pPr>
            <a:buFont typeface="Courier New" panose="02070309020205020404" pitchFamily="49" charset="0"/>
            <a:buChar char="o"/>
          </a:pPr>
          <a:r>
            <a:rPr lang="en-US" sz="1400" dirty="0"/>
            <a:t>State and local governments that do not file a tax return will need to file a Form 990-T for this limited purpose</a:t>
          </a:r>
        </a:p>
      </dgm:t>
    </dgm:pt>
    <dgm:pt modelId="{B9E53442-357B-4AE1-98EE-84859710718C}" type="parTrans" cxnId="{5FDE94CE-1E05-42EE-AC09-5B5DACC64A0D}">
      <dgm:prSet/>
      <dgm:spPr/>
      <dgm:t>
        <a:bodyPr/>
        <a:lstStyle/>
        <a:p>
          <a:endParaRPr lang="en-US"/>
        </a:p>
      </dgm:t>
    </dgm:pt>
    <dgm:pt modelId="{1424667F-63DE-44BA-A2BA-C893B1606DFF}" type="sibTrans" cxnId="{5FDE94CE-1E05-42EE-AC09-5B5DACC64A0D}">
      <dgm:prSet/>
      <dgm:spPr/>
      <dgm:t>
        <a:bodyPr/>
        <a:lstStyle/>
        <a:p>
          <a:endParaRPr lang="en-US"/>
        </a:p>
      </dgm:t>
    </dgm:pt>
    <dgm:pt modelId="{DA32E507-048E-44B3-B993-E97BEE240627}" type="pres">
      <dgm:prSet presAssocID="{371A5AC4-6CD9-4F91-8F0B-2E0925AD24C5}" presName="linear" presStyleCnt="0">
        <dgm:presLayoutVars>
          <dgm:animLvl val="lvl"/>
          <dgm:resizeHandles val="exact"/>
        </dgm:presLayoutVars>
      </dgm:prSet>
      <dgm:spPr/>
    </dgm:pt>
    <dgm:pt modelId="{1D3C129C-1664-48EF-879D-1C0EE9910E0D}" type="pres">
      <dgm:prSet presAssocID="{C107770A-89E0-4925-B217-7C22F2858FB4}" presName="parentText" presStyleLbl="node1" presStyleIdx="0" presStyleCnt="2">
        <dgm:presLayoutVars>
          <dgm:chMax val="0"/>
          <dgm:bulletEnabled val="1"/>
        </dgm:presLayoutVars>
      </dgm:prSet>
      <dgm:spPr/>
    </dgm:pt>
    <dgm:pt modelId="{C8EF35B8-6E6F-465C-AF45-D70A01A8CDDE}" type="pres">
      <dgm:prSet presAssocID="{C107770A-89E0-4925-B217-7C22F2858FB4}" presName="childText" presStyleLbl="revTx" presStyleIdx="0" presStyleCnt="2">
        <dgm:presLayoutVars>
          <dgm:bulletEnabled val="1"/>
        </dgm:presLayoutVars>
      </dgm:prSet>
      <dgm:spPr/>
    </dgm:pt>
    <dgm:pt modelId="{39E9E367-E50B-4B67-84CD-E7237463696E}" type="pres">
      <dgm:prSet presAssocID="{E149E4BD-A86E-4569-AA9D-4DD310AE856F}" presName="parentText" presStyleLbl="node1" presStyleIdx="1" presStyleCnt="2">
        <dgm:presLayoutVars>
          <dgm:chMax val="0"/>
          <dgm:bulletEnabled val="1"/>
        </dgm:presLayoutVars>
      </dgm:prSet>
      <dgm:spPr/>
    </dgm:pt>
    <dgm:pt modelId="{92FE3A3E-0CE3-4B7F-82D9-7CD6022621AF}" type="pres">
      <dgm:prSet presAssocID="{E149E4BD-A86E-4569-AA9D-4DD310AE856F}" presName="childText" presStyleLbl="revTx" presStyleIdx="1" presStyleCnt="2">
        <dgm:presLayoutVars>
          <dgm:bulletEnabled val="1"/>
        </dgm:presLayoutVars>
      </dgm:prSet>
      <dgm:spPr/>
    </dgm:pt>
  </dgm:ptLst>
  <dgm:cxnLst>
    <dgm:cxn modelId="{4F343501-E7C6-4C4D-8C9F-7493A13AFE29}" srcId="{98CD269E-5B48-486A-999B-7B0E0E80B22B}" destId="{20C41C40-6CD7-42CB-8613-A0560727DF28}" srcOrd="0" destOrd="0" parTransId="{9329769E-A22F-400D-867D-5692392A469F}" sibTransId="{FEB715E1-92A2-4725-86AB-27ABF83B6FE3}"/>
    <dgm:cxn modelId="{29378A14-C11F-4A46-B070-71C97039954D}" srcId="{C107770A-89E0-4925-B217-7C22F2858FB4}" destId="{8DD35EFF-6F52-4026-8E23-8F44CD61D1AC}" srcOrd="2" destOrd="0" parTransId="{FE3A4D83-0883-47B0-9DEF-3CF47E8B454A}" sibTransId="{B907C242-5B32-41FA-BE0E-A70AF1F7D387}"/>
    <dgm:cxn modelId="{E796F116-60D5-40EE-A032-D1AF79F0C652}" type="presOf" srcId="{0BB547D3-1289-46F2-9F02-E9C6F1AAB00D}" destId="{92FE3A3E-0CE3-4B7F-82D9-7CD6022621AF}" srcOrd="0" destOrd="3" presId="urn:microsoft.com/office/officeart/2005/8/layout/vList2"/>
    <dgm:cxn modelId="{AC24BA1A-396D-4ACD-8334-3B3C3B722D40}" srcId="{371A5AC4-6CD9-4F91-8F0B-2E0925AD24C5}" destId="{C107770A-89E0-4925-B217-7C22F2858FB4}" srcOrd="0" destOrd="0" parTransId="{3E0C3BA7-9098-4D58-9BC2-A869FA95CA48}" sibTransId="{1501D116-F4D7-464D-B842-5C5A54FE200C}"/>
    <dgm:cxn modelId="{37B9E61A-90C4-4BD4-AEC1-0AE4B568610A}" srcId="{C107770A-89E0-4925-B217-7C22F2858FB4}" destId="{E159063D-4948-4D86-BC27-4FE4E711D34B}" srcOrd="3" destOrd="0" parTransId="{C52F65CE-A585-45CF-AE15-33A369D717C3}" sibTransId="{3BC5640D-FE3C-4FF9-80D8-9DFB4CC1898D}"/>
    <dgm:cxn modelId="{BC8C7122-E59C-4F37-9852-1221D5BFE2E3}" srcId="{E149E4BD-A86E-4569-AA9D-4DD310AE856F}" destId="{98CD269E-5B48-486A-999B-7B0E0E80B22B}" srcOrd="1" destOrd="0" parTransId="{4B0390D6-D45E-472A-B0F4-E430FEC29DB2}" sibTransId="{6BB45243-162D-4BBB-B2A1-D8E1D182A646}"/>
    <dgm:cxn modelId="{C7D5282C-A11F-4AD3-A36B-0805E96873EB}" type="presOf" srcId="{8DD35EFF-6F52-4026-8E23-8F44CD61D1AC}" destId="{C8EF35B8-6E6F-465C-AF45-D70A01A8CDDE}" srcOrd="0" destOrd="2" presId="urn:microsoft.com/office/officeart/2005/8/layout/vList2"/>
    <dgm:cxn modelId="{4DE3D635-A130-4321-A594-FF0241C3BCC4}" type="presOf" srcId="{371A5AC4-6CD9-4F91-8F0B-2E0925AD24C5}" destId="{DA32E507-048E-44B3-B993-E97BEE240627}" srcOrd="0" destOrd="0" presId="urn:microsoft.com/office/officeart/2005/8/layout/vList2"/>
    <dgm:cxn modelId="{0B77603B-5724-42F9-9342-8136F167A61C}" type="presOf" srcId="{3FCDECED-6763-4C4A-BA83-7B7833CF8FB0}" destId="{C8EF35B8-6E6F-465C-AF45-D70A01A8CDDE}" srcOrd="0" destOrd="4" presId="urn:microsoft.com/office/officeart/2005/8/layout/vList2"/>
    <dgm:cxn modelId="{A5F7735E-AE2A-4E30-846C-C27AD11CF206}" type="presOf" srcId="{6856E5E4-CB40-44E9-B9D6-F9626752446A}" destId="{C8EF35B8-6E6F-465C-AF45-D70A01A8CDDE}" srcOrd="0" destOrd="1" presId="urn:microsoft.com/office/officeart/2005/8/layout/vList2"/>
    <dgm:cxn modelId="{EE588D61-92C9-4F23-9D9A-4C2B43970D9A}" type="presOf" srcId="{C107770A-89E0-4925-B217-7C22F2858FB4}" destId="{1D3C129C-1664-48EF-879D-1C0EE9910E0D}" srcOrd="0" destOrd="0" presId="urn:microsoft.com/office/officeart/2005/8/layout/vList2"/>
    <dgm:cxn modelId="{C986AB43-816B-4F87-A1BC-CE9AC4EC6527}" type="presOf" srcId="{EE798AFF-B2CA-4886-ACC7-21A62F4D2164}" destId="{92FE3A3E-0CE3-4B7F-82D9-7CD6022621AF}" srcOrd="0" destOrd="4" presId="urn:microsoft.com/office/officeart/2005/8/layout/vList2"/>
    <dgm:cxn modelId="{9A3E0444-0E96-40B9-8D10-DE888C64AACF}" srcId="{98CD269E-5B48-486A-999B-7B0E0E80B22B}" destId="{0BB547D3-1289-46F2-9F02-E9C6F1AAB00D}" srcOrd="1" destOrd="0" parTransId="{1D03E156-2243-4931-B3C6-4B8CE2CC6B81}" sibTransId="{507AFD04-475C-4253-984C-45F6E8904FF0}"/>
    <dgm:cxn modelId="{5BD0924B-E2DD-464F-835D-458271FD77BD}" srcId="{C107770A-89E0-4925-B217-7C22F2858FB4}" destId="{6856E5E4-CB40-44E9-B9D6-F9626752446A}" srcOrd="1" destOrd="0" parTransId="{EC34F75A-4416-4A86-BEFA-7713B4CF1828}" sibTransId="{64B9CECC-70F5-4A0A-8DA7-43CCB09DA845}"/>
    <dgm:cxn modelId="{2E9ED74B-3D6C-47A9-9CF5-48F38B4C601A}" srcId="{C107770A-89E0-4925-B217-7C22F2858FB4}" destId="{9B6E241E-F94A-4107-A444-F08C015CA3FB}" srcOrd="0" destOrd="0" parTransId="{D4B26B2C-07EC-46A0-8F9D-6B3C5EAD45F3}" sibTransId="{9E2C6120-B574-4277-B695-F1F0D4A385B6}"/>
    <dgm:cxn modelId="{A0376A51-421B-4D3D-95AE-77D7F3D4A0D8}" type="presOf" srcId="{98CD269E-5B48-486A-999B-7B0E0E80B22B}" destId="{92FE3A3E-0CE3-4B7F-82D9-7CD6022621AF}" srcOrd="0" destOrd="1" presId="urn:microsoft.com/office/officeart/2005/8/layout/vList2"/>
    <dgm:cxn modelId="{64069396-4DFB-40F5-85DC-28B557B66201}" type="presOf" srcId="{20C41C40-6CD7-42CB-8613-A0560727DF28}" destId="{92FE3A3E-0CE3-4B7F-82D9-7CD6022621AF}" srcOrd="0" destOrd="2" presId="urn:microsoft.com/office/officeart/2005/8/layout/vList2"/>
    <dgm:cxn modelId="{FCDCD8AA-9FDB-4966-9FC5-F3C996A291B3}" srcId="{C107770A-89E0-4925-B217-7C22F2858FB4}" destId="{3FCDECED-6763-4C4A-BA83-7B7833CF8FB0}" srcOrd="4" destOrd="0" parTransId="{50FCE13B-342D-41FE-9947-6AB994D732AD}" sibTransId="{AB3B6A73-B736-436B-96D2-77366F6C3DC4}"/>
    <dgm:cxn modelId="{252CF8B9-8C6E-4CAC-B716-A64752B1C242}" type="presOf" srcId="{E149E4BD-A86E-4569-AA9D-4DD310AE856F}" destId="{39E9E367-E50B-4B67-84CD-E7237463696E}" srcOrd="0" destOrd="0" presId="urn:microsoft.com/office/officeart/2005/8/layout/vList2"/>
    <dgm:cxn modelId="{022936C3-47BD-4A44-8D55-4A658E33C7D0}" type="presOf" srcId="{9B6E241E-F94A-4107-A444-F08C015CA3FB}" destId="{C8EF35B8-6E6F-465C-AF45-D70A01A8CDDE}" srcOrd="0" destOrd="0" presId="urn:microsoft.com/office/officeart/2005/8/layout/vList2"/>
    <dgm:cxn modelId="{5FDE94CE-1E05-42EE-AC09-5B5DACC64A0D}" srcId="{98CD269E-5B48-486A-999B-7B0E0E80B22B}" destId="{EE798AFF-B2CA-4886-ACC7-21A62F4D2164}" srcOrd="2" destOrd="0" parTransId="{B9E53442-357B-4AE1-98EE-84859710718C}" sibTransId="{1424667F-63DE-44BA-A2BA-C893B1606DFF}"/>
    <dgm:cxn modelId="{25106FD3-C3BF-4E7B-A8C0-382ADE57C8DF}" srcId="{E149E4BD-A86E-4569-AA9D-4DD310AE856F}" destId="{4A269087-9CFE-444A-88D3-C211169C98F6}" srcOrd="0" destOrd="0" parTransId="{3B44C6C4-174A-4CFA-9EEE-D71D8F4104B3}" sibTransId="{D91DE850-9A35-47D6-A7D8-BE26C27DBCC5}"/>
    <dgm:cxn modelId="{76305DDA-075C-45D0-B04F-891A71F03355}" srcId="{371A5AC4-6CD9-4F91-8F0B-2E0925AD24C5}" destId="{E149E4BD-A86E-4569-AA9D-4DD310AE856F}" srcOrd="1" destOrd="0" parTransId="{C142AA68-8769-4D96-ADFD-1FC2891817DC}" sibTransId="{E538DA60-6E50-46F1-9C60-67AD35D1283B}"/>
    <dgm:cxn modelId="{DE9B22E3-87DC-4B69-B0F5-D11D8FFE996D}" type="presOf" srcId="{E159063D-4948-4D86-BC27-4FE4E711D34B}" destId="{C8EF35B8-6E6F-465C-AF45-D70A01A8CDDE}" srcOrd="0" destOrd="3" presId="urn:microsoft.com/office/officeart/2005/8/layout/vList2"/>
    <dgm:cxn modelId="{E4BF8FED-1B18-4F4F-99BA-09FC44CF9F16}" type="presOf" srcId="{4A269087-9CFE-444A-88D3-C211169C98F6}" destId="{92FE3A3E-0CE3-4B7F-82D9-7CD6022621AF}" srcOrd="0" destOrd="0" presId="urn:microsoft.com/office/officeart/2005/8/layout/vList2"/>
    <dgm:cxn modelId="{89456B59-B589-4DB3-AD1F-B1CABD52F726}" type="presParOf" srcId="{DA32E507-048E-44B3-B993-E97BEE240627}" destId="{1D3C129C-1664-48EF-879D-1C0EE9910E0D}" srcOrd="0" destOrd="0" presId="urn:microsoft.com/office/officeart/2005/8/layout/vList2"/>
    <dgm:cxn modelId="{0688AE14-DC3B-49A3-896A-1E18B0DDB90E}" type="presParOf" srcId="{DA32E507-048E-44B3-B993-E97BEE240627}" destId="{C8EF35B8-6E6F-465C-AF45-D70A01A8CDDE}" srcOrd="1" destOrd="0" presId="urn:microsoft.com/office/officeart/2005/8/layout/vList2"/>
    <dgm:cxn modelId="{0446F54C-BD9F-4D1D-9E4C-BD922151CA6F}" type="presParOf" srcId="{DA32E507-048E-44B3-B993-E97BEE240627}" destId="{39E9E367-E50B-4B67-84CD-E7237463696E}" srcOrd="2" destOrd="0" presId="urn:microsoft.com/office/officeart/2005/8/layout/vList2"/>
    <dgm:cxn modelId="{D22F99E1-783E-4952-9233-650A361FBD27}" type="presParOf" srcId="{DA32E507-048E-44B3-B993-E97BEE240627}" destId="{92FE3A3E-0CE3-4B7F-82D9-7CD6022621A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51C4A-146E-43B9-A289-D6F63BF85B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9FF8EE-3ADC-4BCA-9296-35A5E6FC3E55}">
      <dgm:prSet/>
      <dgm:spPr>
        <a:ln w="25400" cap="flat" cmpd="sng" algn="ctr">
          <a:solidFill>
            <a:schemeClr val="bg1">
              <a:lumMod val="100000"/>
            </a:schemeClr>
          </a:solidFill>
          <a:prstDash val="solid"/>
          <a:round/>
          <a:headEnd type="none" w="med" len="med"/>
          <a:tailEnd type="none" w="med" len="med"/>
        </a:ln>
      </dgm:spPr>
      <dgm:t>
        <a:bodyPr/>
        <a:lstStyle/>
        <a:p>
          <a:pPr marL="0" lvl="0" indent="0" defTabSz="711200">
            <a:spcBef>
              <a:spcPct val="0"/>
            </a:spcBef>
            <a:spcAft>
              <a:spcPct val="35000"/>
            </a:spcAft>
            <a:buNone/>
          </a:pPr>
          <a:r>
            <a:rPr lang="en-US" kern="1200" dirty="0">
              <a:solidFill>
                <a:schemeClr val="bg1">
                  <a:lumMod val="100000"/>
                </a:schemeClr>
              </a:solidFill>
              <a:latin typeface="Calibri"/>
              <a:ea typeface="+mn-ea"/>
              <a:cs typeface="+mn-cs"/>
            </a:rPr>
            <a:t>Creates and modifies a number of renewable energy credits as well as financing programs </a:t>
          </a:r>
        </a:p>
      </dgm:t>
    </dgm:pt>
    <dgm:pt modelId="{983D6F16-C4BA-4393-B58C-84867680B37B}" type="parTrans" cxnId="{BDA76A75-C259-4B84-9A27-A8CBDC600123}">
      <dgm:prSet/>
      <dgm:spPr/>
      <dgm:t>
        <a:bodyPr/>
        <a:lstStyle/>
        <a:p>
          <a:endParaRPr lang="en-US"/>
        </a:p>
      </dgm:t>
    </dgm:pt>
    <dgm:pt modelId="{3F033601-7008-46FB-98AF-FA1FAEE60C74}" type="sibTrans" cxnId="{BDA76A75-C259-4B84-9A27-A8CBDC600123}">
      <dgm:prSet/>
      <dgm:spPr/>
      <dgm:t>
        <a:bodyPr/>
        <a:lstStyle/>
        <a:p>
          <a:endParaRPr lang="en-US"/>
        </a:p>
      </dgm:t>
    </dgm:pt>
    <dgm:pt modelId="{2F7E4DF1-820C-47C7-995F-10EB486749FF}">
      <dgm:prSet/>
      <dgm:spPr>
        <a:ln w="25400" cap="flat" cmpd="sng" algn="ctr">
          <a:solidFill>
            <a:schemeClr val="bg1">
              <a:lumMod val="100000"/>
            </a:schemeClr>
          </a:solidFill>
          <a:prstDash val="solid"/>
          <a:round/>
          <a:headEnd type="none" w="med" len="med"/>
          <a:tailEnd type="none" w="med" len="med"/>
        </a:ln>
      </dgm:spPr>
      <dgm:t>
        <a:bodyPr/>
        <a:lstStyle/>
        <a:p>
          <a:pPr marL="0" lvl="0" indent="0" defTabSz="711200">
            <a:spcBef>
              <a:spcPct val="0"/>
            </a:spcBef>
            <a:spcAft>
              <a:spcPct val="35000"/>
            </a:spcAft>
            <a:buNone/>
          </a:pPr>
          <a:r>
            <a:rPr lang="en-US" kern="1200">
              <a:solidFill>
                <a:schemeClr val="bg1">
                  <a:lumMod val="100000"/>
                </a:schemeClr>
              </a:solidFill>
              <a:latin typeface="Calibri"/>
              <a:ea typeface="+mn-ea"/>
              <a:cs typeface="+mn-cs"/>
            </a:rPr>
            <a:t>Creates new monetization options for tax-exempt and taxable entities</a:t>
          </a:r>
        </a:p>
      </dgm:t>
    </dgm:pt>
    <dgm:pt modelId="{8C8E451D-30C1-4715-B54B-2CC17F3C68F0}" type="parTrans" cxnId="{9ECD1B52-C20D-497A-B495-D4A461335405}">
      <dgm:prSet/>
      <dgm:spPr/>
      <dgm:t>
        <a:bodyPr/>
        <a:lstStyle/>
        <a:p>
          <a:endParaRPr lang="en-US"/>
        </a:p>
      </dgm:t>
    </dgm:pt>
    <dgm:pt modelId="{92A757C7-D905-46AB-9749-000AC464F04D}" type="sibTrans" cxnId="{9ECD1B52-C20D-497A-B495-D4A461335405}">
      <dgm:prSet/>
      <dgm:spPr/>
      <dgm:t>
        <a:bodyPr/>
        <a:lstStyle/>
        <a:p>
          <a:endParaRPr lang="en-US"/>
        </a:p>
      </dgm:t>
    </dgm:pt>
    <dgm:pt modelId="{5ACADA54-E1B6-4D87-9E52-B00627E65F7D}">
      <dgm:prSet/>
      <dgm:spPr>
        <a:ln w="25400" cap="flat" cmpd="sng" algn="ctr">
          <a:solidFill>
            <a:schemeClr val="bg1">
              <a:lumMod val="100000"/>
            </a:schemeClr>
          </a:solidFill>
          <a:prstDash val="solid"/>
          <a:round/>
          <a:headEnd type="none" w="med" len="med"/>
          <a:tailEnd type="none" w="med" len="med"/>
        </a:ln>
      </dgm:spPr>
      <dgm:t>
        <a:bodyPr/>
        <a:lstStyle/>
        <a:p>
          <a:pPr marL="0" lvl="0" indent="0" defTabSz="711200">
            <a:spcBef>
              <a:spcPct val="0"/>
            </a:spcBef>
            <a:spcAft>
              <a:spcPct val="35000"/>
            </a:spcAft>
            <a:buNone/>
          </a:pPr>
          <a:r>
            <a:rPr lang="en-US" kern="1200">
              <a:solidFill>
                <a:schemeClr val="bg1">
                  <a:lumMod val="100000"/>
                </a:schemeClr>
              </a:solidFill>
              <a:latin typeface="Calibri"/>
              <a:ea typeface="+mn-ea"/>
              <a:cs typeface="+mn-cs"/>
            </a:rPr>
            <a:t>Section 6417 provides an elective pay option (i.e., cash refund) for:</a:t>
          </a:r>
        </a:p>
      </dgm:t>
    </dgm:pt>
    <dgm:pt modelId="{C181989A-B7C6-496C-96F8-2FD2244570AB}" type="parTrans" cxnId="{D0B23B90-C85C-4405-B510-6FC3322323E3}">
      <dgm:prSet/>
      <dgm:spPr/>
      <dgm:t>
        <a:bodyPr/>
        <a:lstStyle/>
        <a:p>
          <a:endParaRPr lang="en-US"/>
        </a:p>
      </dgm:t>
    </dgm:pt>
    <dgm:pt modelId="{6630DF20-03CF-4EE9-B767-176BD02A4B0D}" type="sibTrans" cxnId="{D0B23B90-C85C-4405-B510-6FC3322323E3}">
      <dgm:prSet/>
      <dgm:spPr/>
      <dgm:t>
        <a:bodyPr/>
        <a:lstStyle/>
        <a:p>
          <a:endParaRPr lang="en-US"/>
        </a:p>
      </dgm:t>
    </dgm:pt>
    <dgm:pt modelId="{227EE931-8B98-45DD-BA92-ED96C46DD55B}">
      <dgm:prSet/>
      <dgm:spPr/>
      <dgm:t>
        <a:bodyPr/>
        <a:lstStyle/>
        <a:p>
          <a:r>
            <a:rPr lang="en-US"/>
            <a:t>Tax-exempt organizations </a:t>
          </a:r>
        </a:p>
      </dgm:t>
    </dgm:pt>
    <dgm:pt modelId="{EE2E1C7F-9767-4B6A-B904-BB91746C848E}" type="parTrans" cxnId="{2038992C-59D3-4E96-9B12-00F1ADCE93A5}">
      <dgm:prSet/>
      <dgm:spPr/>
      <dgm:t>
        <a:bodyPr/>
        <a:lstStyle/>
        <a:p>
          <a:endParaRPr lang="en-US"/>
        </a:p>
      </dgm:t>
    </dgm:pt>
    <dgm:pt modelId="{ECFCBBA3-333C-4308-8140-250B969DA75B}" type="sibTrans" cxnId="{2038992C-59D3-4E96-9B12-00F1ADCE93A5}">
      <dgm:prSet/>
      <dgm:spPr/>
      <dgm:t>
        <a:bodyPr/>
        <a:lstStyle/>
        <a:p>
          <a:endParaRPr lang="en-US"/>
        </a:p>
      </dgm:t>
    </dgm:pt>
    <dgm:pt modelId="{DA7046E6-1571-4709-8DA8-BAA051F37772}">
      <dgm:prSet/>
      <dgm:spPr/>
      <dgm:t>
        <a:bodyPr/>
        <a:lstStyle/>
        <a:p>
          <a:r>
            <a:rPr lang="en-US"/>
            <a:t>State and local governments </a:t>
          </a:r>
        </a:p>
      </dgm:t>
    </dgm:pt>
    <dgm:pt modelId="{16A84060-D22A-42FA-95A8-5A194DAEB1A4}" type="parTrans" cxnId="{77FF089C-1112-43F1-987C-189E23C9D002}">
      <dgm:prSet/>
      <dgm:spPr/>
      <dgm:t>
        <a:bodyPr/>
        <a:lstStyle/>
        <a:p>
          <a:endParaRPr lang="en-US"/>
        </a:p>
      </dgm:t>
    </dgm:pt>
    <dgm:pt modelId="{8309C731-C63D-45AA-B4C7-B701F66DC312}" type="sibTrans" cxnId="{77FF089C-1112-43F1-987C-189E23C9D002}">
      <dgm:prSet/>
      <dgm:spPr/>
      <dgm:t>
        <a:bodyPr/>
        <a:lstStyle/>
        <a:p>
          <a:endParaRPr lang="en-US"/>
        </a:p>
      </dgm:t>
    </dgm:pt>
    <dgm:pt modelId="{F0D94180-7E87-43B6-B7E7-429ED3C81729}">
      <dgm:prSet/>
      <dgm:spPr/>
      <dgm:t>
        <a:bodyPr/>
        <a:lstStyle/>
        <a:p>
          <a:r>
            <a:rPr lang="en-US" dirty="0"/>
            <a:t>Tribal governments </a:t>
          </a:r>
        </a:p>
      </dgm:t>
    </dgm:pt>
    <dgm:pt modelId="{473A65F5-AF13-45A3-BB26-4CE7CF8E2CAB}" type="parTrans" cxnId="{389341F8-BF98-4C15-9AAC-998791853B32}">
      <dgm:prSet/>
      <dgm:spPr/>
      <dgm:t>
        <a:bodyPr/>
        <a:lstStyle/>
        <a:p>
          <a:endParaRPr lang="en-US"/>
        </a:p>
      </dgm:t>
    </dgm:pt>
    <dgm:pt modelId="{ED4C30A8-4843-4169-B0C0-47BA8B23393C}" type="sibTrans" cxnId="{389341F8-BF98-4C15-9AAC-998791853B32}">
      <dgm:prSet/>
      <dgm:spPr/>
      <dgm:t>
        <a:bodyPr/>
        <a:lstStyle/>
        <a:p>
          <a:endParaRPr lang="en-US"/>
        </a:p>
      </dgm:t>
    </dgm:pt>
    <dgm:pt modelId="{500C780B-DCF9-425E-9EC6-F1C91B2F1169}">
      <dgm:prSet/>
      <dgm:spPr/>
      <dgm:t>
        <a:bodyPr/>
        <a:lstStyle/>
        <a:p>
          <a:r>
            <a:rPr lang="en-US" dirty="0"/>
            <a:t>Rural electric cooperatives  </a:t>
          </a:r>
        </a:p>
      </dgm:t>
    </dgm:pt>
    <dgm:pt modelId="{CBB980CE-40F6-4C59-ACF8-E91806862F70}" type="parTrans" cxnId="{AB673D34-85DA-44D2-8279-A5C3A68C38FE}">
      <dgm:prSet/>
      <dgm:spPr/>
      <dgm:t>
        <a:bodyPr/>
        <a:lstStyle/>
        <a:p>
          <a:endParaRPr lang="en-US"/>
        </a:p>
      </dgm:t>
    </dgm:pt>
    <dgm:pt modelId="{EBACBFD1-CB95-471D-AE1A-5A7392220508}" type="sibTrans" cxnId="{AB673D34-85DA-44D2-8279-A5C3A68C38FE}">
      <dgm:prSet/>
      <dgm:spPr/>
      <dgm:t>
        <a:bodyPr/>
        <a:lstStyle/>
        <a:p>
          <a:endParaRPr lang="en-US"/>
        </a:p>
      </dgm:t>
    </dgm:pt>
    <dgm:pt modelId="{EE91DA58-EF2E-43BC-B191-D2AF526BAD73}">
      <dgm:prSet/>
      <dgm:spPr>
        <a:ln w="25400" cap="flat" cmpd="sng" algn="ctr">
          <a:solidFill>
            <a:schemeClr val="bg1">
              <a:lumMod val="100000"/>
            </a:schemeClr>
          </a:solidFill>
          <a:prstDash val="solid"/>
          <a:round/>
          <a:headEnd type="none" w="med" len="med"/>
          <a:tailEnd type="none" w="med" len="med"/>
        </a:ln>
      </dgm:spPr>
      <dgm:t>
        <a:bodyPr/>
        <a:lstStyle/>
        <a:p>
          <a:pPr marL="0" lvl="0" indent="0" defTabSz="711200">
            <a:spcBef>
              <a:spcPct val="0"/>
            </a:spcBef>
            <a:spcAft>
              <a:spcPct val="35000"/>
            </a:spcAft>
            <a:buNone/>
          </a:pPr>
          <a:r>
            <a:rPr lang="en-US" kern="1200">
              <a:solidFill>
                <a:schemeClr val="bg1">
                  <a:lumMod val="100000"/>
                </a:schemeClr>
              </a:solidFill>
              <a:latin typeface="Calibri"/>
              <a:ea typeface="+mn-ea"/>
              <a:cs typeface="+mn-cs"/>
            </a:rPr>
            <a:t>Section 6418 provides a transferability option for for-profit organizations</a:t>
          </a:r>
        </a:p>
      </dgm:t>
    </dgm:pt>
    <dgm:pt modelId="{24A2BC88-A3CA-4A07-8F17-FD7797785884}" type="parTrans" cxnId="{0FD77993-F3EF-4F58-B001-946F5B6EEFBC}">
      <dgm:prSet/>
      <dgm:spPr/>
      <dgm:t>
        <a:bodyPr/>
        <a:lstStyle/>
        <a:p>
          <a:endParaRPr lang="en-US"/>
        </a:p>
      </dgm:t>
    </dgm:pt>
    <dgm:pt modelId="{B661A0AF-E278-4278-849A-FFC317EA129B}" type="sibTrans" cxnId="{0FD77993-F3EF-4F58-B001-946F5B6EEFBC}">
      <dgm:prSet/>
      <dgm:spPr/>
      <dgm:t>
        <a:bodyPr/>
        <a:lstStyle/>
        <a:p>
          <a:endParaRPr lang="en-US"/>
        </a:p>
      </dgm:t>
    </dgm:pt>
    <dgm:pt modelId="{32CD4360-9D02-4CAB-8605-751AB35E0BCA}">
      <dgm:prSet/>
      <dgm:spPr/>
      <dgm:t>
        <a:bodyPr/>
        <a:lstStyle/>
        <a:p>
          <a:pPr>
            <a:buClr>
              <a:schemeClr val="accent2">
                <a:lumMod val="100000"/>
              </a:schemeClr>
            </a:buClr>
            <a:buFont typeface="Courier New" panose="02070309020205020404" pitchFamily="49" charset="0"/>
            <a:buChar char="o"/>
          </a:pPr>
          <a:r>
            <a:rPr lang="en-US" dirty="0"/>
            <a:t>Taxpayers can buy and sell credits for cash</a:t>
          </a:r>
        </a:p>
      </dgm:t>
    </dgm:pt>
    <dgm:pt modelId="{A7031D01-4109-4EFD-A36B-EBD85331F4B8}" type="parTrans" cxnId="{C66EB9C4-0367-486A-8853-B6B3F6C11613}">
      <dgm:prSet/>
      <dgm:spPr/>
      <dgm:t>
        <a:bodyPr/>
        <a:lstStyle/>
        <a:p>
          <a:endParaRPr lang="en-US"/>
        </a:p>
      </dgm:t>
    </dgm:pt>
    <dgm:pt modelId="{221BBE06-07DD-4EBB-BD8F-A7C304701B32}" type="sibTrans" cxnId="{C66EB9C4-0367-486A-8853-B6B3F6C11613}">
      <dgm:prSet/>
      <dgm:spPr/>
      <dgm:t>
        <a:bodyPr/>
        <a:lstStyle/>
        <a:p>
          <a:endParaRPr lang="en-US"/>
        </a:p>
      </dgm:t>
    </dgm:pt>
    <dgm:pt modelId="{5DFF830B-BD47-46BB-9751-037BBB6FC7A8}">
      <dgm:prSet/>
      <dgm:spPr>
        <a:ln w="25400" cap="flat" cmpd="sng" algn="ctr">
          <a:solidFill>
            <a:schemeClr val="bg1">
              <a:lumMod val="100000"/>
            </a:schemeClr>
          </a:solidFill>
          <a:prstDash val="solid"/>
          <a:round/>
          <a:headEnd type="none" w="med" len="med"/>
          <a:tailEnd type="none" w="med" len="med"/>
        </a:ln>
      </dgm:spPr>
      <dgm:t>
        <a:bodyPr/>
        <a:lstStyle/>
        <a:p>
          <a:pPr marL="0" lvl="0" indent="0" defTabSz="711200">
            <a:spcBef>
              <a:spcPct val="0"/>
            </a:spcBef>
            <a:spcAft>
              <a:spcPct val="35000"/>
            </a:spcAft>
            <a:buNone/>
          </a:pPr>
          <a:r>
            <a:rPr lang="en-US" kern="1200">
              <a:solidFill>
                <a:schemeClr val="bg1">
                  <a:lumMod val="100000"/>
                </a:schemeClr>
              </a:solidFill>
              <a:latin typeface="Calibri"/>
              <a:ea typeface="+mn-ea"/>
              <a:cs typeface="+mn-cs"/>
            </a:rPr>
            <a:t>IRS portal launched in Dec. 2023 </a:t>
          </a:r>
          <a:r>
            <a:rPr lang="en-US" kern="1200">
              <a:solidFill>
                <a:schemeClr val="bg1">
                  <a:lumMod val="100000"/>
                </a:schemeClr>
              </a:solidFill>
              <a:latin typeface="Calibri"/>
              <a:ea typeface="+mn-ea"/>
              <a:cs typeface="+mn-cs"/>
              <a:sym typeface="Wingdings" panose="05000000000000000000" pitchFamily="2" charset="2"/>
            </a:rPr>
            <a:t> registration is live</a:t>
          </a:r>
          <a:r>
            <a:rPr lang="en-US" kern="1200">
              <a:latin typeface="Calibri"/>
              <a:ea typeface="+mn-ea"/>
              <a:cs typeface="+mn-cs"/>
            </a:rPr>
            <a:t> </a:t>
          </a:r>
        </a:p>
      </dgm:t>
    </dgm:pt>
    <dgm:pt modelId="{C2F3C6A7-05E2-4BF3-A6BA-8D01D994A99A}" type="parTrans" cxnId="{7B6186C7-C30A-4A59-998C-70C6247BF800}">
      <dgm:prSet/>
      <dgm:spPr/>
      <dgm:t>
        <a:bodyPr/>
        <a:lstStyle/>
        <a:p>
          <a:endParaRPr lang="en-US"/>
        </a:p>
      </dgm:t>
    </dgm:pt>
    <dgm:pt modelId="{DA1AFCC7-475C-4D98-A150-C3B9DDB13CA2}" type="sibTrans" cxnId="{7B6186C7-C30A-4A59-998C-70C6247BF800}">
      <dgm:prSet/>
      <dgm:spPr/>
      <dgm:t>
        <a:bodyPr/>
        <a:lstStyle/>
        <a:p>
          <a:endParaRPr lang="en-US"/>
        </a:p>
      </dgm:t>
    </dgm:pt>
    <dgm:pt modelId="{A41941FA-3372-4D69-92A3-C4A9672F705B}">
      <dgm:prSet/>
      <dgm:spPr>
        <a:ln w="25400" cap="flat" cmpd="sng" algn="ctr">
          <a:solidFill>
            <a:schemeClr val="bg1">
              <a:lumMod val="100000"/>
            </a:schemeClr>
          </a:solidFill>
          <a:prstDash val="solid"/>
          <a:round/>
          <a:headEnd type="none" w="med" len="med"/>
          <a:tailEnd type="none" w="med" len="med"/>
        </a:ln>
      </dgm:spPr>
      <dgm:t>
        <a:bodyPr/>
        <a:lstStyle/>
        <a:p>
          <a:r>
            <a:rPr lang="en-US">
              <a:solidFill>
                <a:schemeClr val="bg1">
                  <a:lumMod val="100000"/>
                </a:schemeClr>
              </a:solidFill>
            </a:rPr>
            <a:t>Treasury and IRS have released some guidance, but more to come </a:t>
          </a:r>
        </a:p>
      </dgm:t>
    </dgm:pt>
    <dgm:pt modelId="{A3839C86-40EA-4521-AD3F-C611BF31BF75}" type="parTrans" cxnId="{040E9761-599D-4F5F-9441-F834E8A5689A}">
      <dgm:prSet/>
      <dgm:spPr/>
      <dgm:t>
        <a:bodyPr/>
        <a:lstStyle/>
        <a:p>
          <a:endParaRPr lang="en-US"/>
        </a:p>
      </dgm:t>
    </dgm:pt>
    <dgm:pt modelId="{C74C12DB-21EE-4BE0-99AE-3CC039A9A56B}" type="sibTrans" cxnId="{040E9761-599D-4F5F-9441-F834E8A5689A}">
      <dgm:prSet/>
      <dgm:spPr/>
      <dgm:t>
        <a:bodyPr/>
        <a:lstStyle/>
        <a:p>
          <a:endParaRPr lang="en-US"/>
        </a:p>
      </dgm:t>
    </dgm:pt>
    <dgm:pt modelId="{6E4C16F3-ABA5-4703-B29D-ECB13D300C3C}" type="pres">
      <dgm:prSet presAssocID="{B4C51C4A-146E-43B9-A289-D6F63BF85B73}" presName="linear" presStyleCnt="0">
        <dgm:presLayoutVars>
          <dgm:animLvl val="lvl"/>
          <dgm:resizeHandles val="exact"/>
        </dgm:presLayoutVars>
      </dgm:prSet>
      <dgm:spPr/>
    </dgm:pt>
    <dgm:pt modelId="{F463C30F-3278-4F6C-AD04-3D4FDCB0B275}" type="pres">
      <dgm:prSet presAssocID="{E39FF8EE-3ADC-4BCA-9296-35A5E6FC3E55}" presName="parentText" presStyleLbl="node1" presStyleIdx="0" presStyleCnt="6">
        <dgm:presLayoutVars>
          <dgm:chMax val="0"/>
          <dgm:bulletEnabled val="1"/>
        </dgm:presLayoutVars>
      </dgm:prSet>
      <dgm:spPr/>
    </dgm:pt>
    <dgm:pt modelId="{51CC3590-2CAA-464C-A755-FCF58B1B72BA}" type="pres">
      <dgm:prSet presAssocID="{3F033601-7008-46FB-98AF-FA1FAEE60C74}" presName="spacer" presStyleCnt="0"/>
      <dgm:spPr/>
    </dgm:pt>
    <dgm:pt modelId="{FF24908B-FE8D-4277-9E54-0AF8CB165C4D}" type="pres">
      <dgm:prSet presAssocID="{2F7E4DF1-820C-47C7-995F-10EB486749FF}" presName="parentText" presStyleLbl="node1" presStyleIdx="1" presStyleCnt="6">
        <dgm:presLayoutVars>
          <dgm:chMax val="0"/>
          <dgm:bulletEnabled val="1"/>
        </dgm:presLayoutVars>
      </dgm:prSet>
      <dgm:spPr/>
    </dgm:pt>
    <dgm:pt modelId="{D5580F43-87D3-4425-B46D-0727AF800091}" type="pres">
      <dgm:prSet presAssocID="{92A757C7-D905-46AB-9749-000AC464F04D}" presName="spacer" presStyleCnt="0"/>
      <dgm:spPr/>
    </dgm:pt>
    <dgm:pt modelId="{8D093993-8CD1-4D07-BCDC-B3F08B390B6D}" type="pres">
      <dgm:prSet presAssocID="{5ACADA54-E1B6-4D87-9E52-B00627E65F7D}" presName="parentText" presStyleLbl="node1" presStyleIdx="2" presStyleCnt="6">
        <dgm:presLayoutVars>
          <dgm:chMax val="0"/>
          <dgm:bulletEnabled val="1"/>
        </dgm:presLayoutVars>
      </dgm:prSet>
      <dgm:spPr/>
    </dgm:pt>
    <dgm:pt modelId="{A11F85F2-3CD9-475E-90E9-CA2ECF305424}" type="pres">
      <dgm:prSet presAssocID="{5ACADA54-E1B6-4D87-9E52-B00627E65F7D}" presName="childText" presStyleLbl="revTx" presStyleIdx="0" presStyleCnt="2">
        <dgm:presLayoutVars>
          <dgm:bulletEnabled val="1"/>
        </dgm:presLayoutVars>
      </dgm:prSet>
      <dgm:spPr/>
    </dgm:pt>
    <dgm:pt modelId="{35B506B0-6738-406F-8EE5-00DCE1B54A85}" type="pres">
      <dgm:prSet presAssocID="{EE91DA58-EF2E-43BC-B191-D2AF526BAD73}" presName="parentText" presStyleLbl="node1" presStyleIdx="3" presStyleCnt="6">
        <dgm:presLayoutVars>
          <dgm:chMax val="0"/>
          <dgm:bulletEnabled val="1"/>
        </dgm:presLayoutVars>
      </dgm:prSet>
      <dgm:spPr/>
    </dgm:pt>
    <dgm:pt modelId="{4F957E4E-D18A-4ADD-8FEC-6D4B507A4FF9}" type="pres">
      <dgm:prSet presAssocID="{EE91DA58-EF2E-43BC-B191-D2AF526BAD73}" presName="childText" presStyleLbl="revTx" presStyleIdx="1" presStyleCnt="2" custLinFactNeighborY="16801">
        <dgm:presLayoutVars>
          <dgm:bulletEnabled val="1"/>
        </dgm:presLayoutVars>
      </dgm:prSet>
      <dgm:spPr/>
    </dgm:pt>
    <dgm:pt modelId="{126E0C29-3DA0-4044-BF4C-FEF6D3CE6D59}" type="pres">
      <dgm:prSet presAssocID="{5DFF830B-BD47-46BB-9751-037BBB6FC7A8}" presName="parentText" presStyleLbl="node1" presStyleIdx="4" presStyleCnt="6">
        <dgm:presLayoutVars>
          <dgm:chMax val="0"/>
          <dgm:bulletEnabled val="1"/>
        </dgm:presLayoutVars>
      </dgm:prSet>
      <dgm:spPr/>
    </dgm:pt>
    <dgm:pt modelId="{9209B126-F403-4174-A13A-4470E3E2A62E}" type="pres">
      <dgm:prSet presAssocID="{DA1AFCC7-475C-4D98-A150-C3B9DDB13CA2}" presName="spacer" presStyleCnt="0"/>
      <dgm:spPr/>
    </dgm:pt>
    <dgm:pt modelId="{AA6915C6-DF4F-488C-9940-0B38E9F115CF}" type="pres">
      <dgm:prSet presAssocID="{A41941FA-3372-4D69-92A3-C4A9672F705B}" presName="parentText" presStyleLbl="node1" presStyleIdx="5" presStyleCnt="6">
        <dgm:presLayoutVars>
          <dgm:chMax val="0"/>
          <dgm:bulletEnabled val="1"/>
        </dgm:presLayoutVars>
      </dgm:prSet>
      <dgm:spPr/>
    </dgm:pt>
  </dgm:ptLst>
  <dgm:cxnLst>
    <dgm:cxn modelId="{D7121E05-B4FA-4D0A-9A2F-8BA358D0CB5C}" type="presOf" srcId="{EE91DA58-EF2E-43BC-B191-D2AF526BAD73}" destId="{35B506B0-6738-406F-8EE5-00DCE1B54A85}" srcOrd="0" destOrd="0" presId="urn:microsoft.com/office/officeart/2005/8/layout/vList2"/>
    <dgm:cxn modelId="{C023A309-5BD4-4DDA-BA43-026E527E0A4B}" type="presOf" srcId="{2F7E4DF1-820C-47C7-995F-10EB486749FF}" destId="{FF24908B-FE8D-4277-9E54-0AF8CB165C4D}" srcOrd="0" destOrd="0" presId="urn:microsoft.com/office/officeart/2005/8/layout/vList2"/>
    <dgm:cxn modelId="{0104820B-F488-446B-9BD1-DCA695C9D8DB}" type="presOf" srcId="{B4C51C4A-146E-43B9-A289-D6F63BF85B73}" destId="{6E4C16F3-ABA5-4703-B29D-ECB13D300C3C}" srcOrd="0" destOrd="0" presId="urn:microsoft.com/office/officeart/2005/8/layout/vList2"/>
    <dgm:cxn modelId="{0CE1BD1E-8EF7-465B-B9FA-D6B2155145D4}" type="presOf" srcId="{227EE931-8B98-45DD-BA92-ED96C46DD55B}" destId="{A11F85F2-3CD9-475E-90E9-CA2ECF305424}" srcOrd="0" destOrd="0" presId="urn:microsoft.com/office/officeart/2005/8/layout/vList2"/>
    <dgm:cxn modelId="{2038992C-59D3-4E96-9B12-00F1ADCE93A5}" srcId="{5ACADA54-E1B6-4D87-9E52-B00627E65F7D}" destId="{227EE931-8B98-45DD-BA92-ED96C46DD55B}" srcOrd="0" destOrd="0" parTransId="{EE2E1C7F-9767-4B6A-B904-BB91746C848E}" sibTransId="{ECFCBBA3-333C-4308-8140-250B969DA75B}"/>
    <dgm:cxn modelId="{AB673D34-85DA-44D2-8279-A5C3A68C38FE}" srcId="{5ACADA54-E1B6-4D87-9E52-B00627E65F7D}" destId="{500C780B-DCF9-425E-9EC6-F1C91B2F1169}" srcOrd="3" destOrd="0" parTransId="{CBB980CE-40F6-4C59-ACF8-E91806862F70}" sibTransId="{EBACBFD1-CB95-471D-AE1A-5A7392220508}"/>
    <dgm:cxn modelId="{94579B36-88BE-403A-A622-33556E177CFF}" type="presOf" srcId="{DA7046E6-1571-4709-8DA8-BAA051F37772}" destId="{A11F85F2-3CD9-475E-90E9-CA2ECF305424}" srcOrd="0" destOrd="1" presId="urn:microsoft.com/office/officeart/2005/8/layout/vList2"/>
    <dgm:cxn modelId="{040E9761-599D-4F5F-9441-F834E8A5689A}" srcId="{B4C51C4A-146E-43B9-A289-D6F63BF85B73}" destId="{A41941FA-3372-4D69-92A3-C4A9672F705B}" srcOrd="5" destOrd="0" parTransId="{A3839C86-40EA-4521-AD3F-C611BF31BF75}" sibTransId="{C74C12DB-21EE-4BE0-99AE-3CC039A9A56B}"/>
    <dgm:cxn modelId="{6E76FE66-D463-4910-B414-727D5117F87C}" type="presOf" srcId="{32CD4360-9D02-4CAB-8605-751AB35E0BCA}" destId="{4F957E4E-D18A-4ADD-8FEC-6D4B507A4FF9}" srcOrd="0" destOrd="0" presId="urn:microsoft.com/office/officeart/2005/8/layout/vList2"/>
    <dgm:cxn modelId="{A2984E67-E81A-460E-88C8-08117BE8EEA9}" type="presOf" srcId="{500C780B-DCF9-425E-9EC6-F1C91B2F1169}" destId="{A11F85F2-3CD9-475E-90E9-CA2ECF305424}" srcOrd="0" destOrd="3" presId="urn:microsoft.com/office/officeart/2005/8/layout/vList2"/>
    <dgm:cxn modelId="{9ECD1B52-C20D-497A-B495-D4A461335405}" srcId="{B4C51C4A-146E-43B9-A289-D6F63BF85B73}" destId="{2F7E4DF1-820C-47C7-995F-10EB486749FF}" srcOrd="1" destOrd="0" parTransId="{8C8E451D-30C1-4715-B54B-2CC17F3C68F0}" sibTransId="{92A757C7-D905-46AB-9749-000AC464F04D}"/>
    <dgm:cxn modelId="{BDA76A75-C259-4B84-9A27-A8CBDC600123}" srcId="{B4C51C4A-146E-43B9-A289-D6F63BF85B73}" destId="{E39FF8EE-3ADC-4BCA-9296-35A5E6FC3E55}" srcOrd="0" destOrd="0" parTransId="{983D6F16-C4BA-4393-B58C-84867680B37B}" sibTransId="{3F033601-7008-46FB-98AF-FA1FAEE60C74}"/>
    <dgm:cxn modelId="{BC738688-9E7C-4DA9-B021-F8584B114D11}" type="presOf" srcId="{5DFF830B-BD47-46BB-9751-037BBB6FC7A8}" destId="{126E0C29-3DA0-4044-BF4C-FEF6D3CE6D59}" srcOrd="0" destOrd="0" presId="urn:microsoft.com/office/officeart/2005/8/layout/vList2"/>
    <dgm:cxn modelId="{D0B23B90-C85C-4405-B510-6FC3322323E3}" srcId="{B4C51C4A-146E-43B9-A289-D6F63BF85B73}" destId="{5ACADA54-E1B6-4D87-9E52-B00627E65F7D}" srcOrd="2" destOrd="0" parTransId="{C181989A-B7C6-496C-96F8-2FD2244570AB}" sibTransId="{6630DF20-03CF-4EE9-B767-176BD02A4B0D}"/>
    <dgm:cxn modelId="{0FD77993-F3EF-4F58-B001-946F5B6EEFBC}" srcId="{B4C51C4A-146E-43B9-A289-D6F63BF85B73}" destId="{EE91DA58-EF2E-43BC-B191-D2AF526BAD73}" srcOrd="3" destOrd="0" parTransId="{24A2BC88-A3CA-4A07-8F17-FD7797785884}" sibTransId="{B661A0AF-E278-4278-849A-FFC317EA129B}"/>
    <dgm:cxn modelId="{77FF089C-1112-43F1-987C-189E23C9D002}" srcId="{5ACADA54-E1B6-4D87-9E52-B00627E65F7D}" destId="{DA7046E6-1571-4709-8DA8-BAA051F37772}" srcOrd="1" destOrd="0" parTransId="{16A84060-D22A-42FA-95A8-5A194DAEB1A4}" sibTransId="{8309C731-C63D-45AA-B4C7-B701F66DC312}"/>
    <dgm:cxn modelId="{6AC635A1-2E5D-4024-BC30-43443BA33FDF}" type="presOf" srcId="{5ACADA54-E1B6-4D87-9E52-B00627E65F7D}" destId="{8D093993-8CD1-4D07-BCDC-B3F08B390B6D}" srcOrd="0" destOrd="0" presId="urn:microsoft.com/office/officeart/2005/8/layout/vList2"/>
    <dgm:cxn modelId="{F5052DB1-D4F2-4B4A-8842-2D1E238C4E01}" type="presOf" srcId="{F0D94180-7E87-43B6-B7E7-429ED3C81729}" destId="{A11F85F2-3CD9-475E-90E9-CA2ECF305424}" srcOrd="0" destOrd="2" presId="urn:microsoft.com/office/officeart/2005/8/layout/vList2"/>
    <dgm:cxn modelId="{C66EB9C4-0367-486A-8853-B6B3F6C11613}" srcId="{EE91DA58-EF2E-43BC-B191-D2AF526BAD73}" destId="{32CD4360-9D02-4CAB-8605-751AB35E0BCA}" srcOrd="0" destOrd="0" parTransId="{A7031D01-4109-4EFD-A36B-EBD85331F4B8}" sibTransId="{221BBE06-07DD-4EBB-BD8F-A7C304701B32}"/>
    <dgm:cxn modelId="{955E07C5-E437-400E-BB1C-32FD9EB0C284}" type="presOf" srcId="{E39FF8EE-3ADC-4BCA-9296-35A5E6FC3E55}" destId="{F463C30F-3278-4F6C-AD04-3D4FDCB0B275}" srcOrd="0" destOrd="0" presId="urn:microsoft.com/office/officeart/2005/8/layout/vList2"/>
    <dgm:cxn modelId="{7B6186C7-C30A-4A59-998C-70C6247BF800}" srcId="{B4C51C4A-146E-43B9-A289-D6F63BF85B73}" destId="{5DFF830B-BD47-46BB-9751-037BBB6FC7A8}" srcOrd="4" destOrd="0" parTransId="{C2F3C6A7-05E2-4BF3-A6BA-8D01D994A99A}" sibTransId="{DA1AFCC7-475C-4D98-A150-C3B9DDB13CA2}"/>
    <dgm:cxn modelId="{849C6EF6-B9FB-4191-8D7E-B65BA0142410}" type="presOf" srcId="{A41941FA-3372-4D69-92A3-C4A9672F705B}" destId="{AA6915C6-DF4F-488C-9940-0B38E9F115CF}" srcOrd="0" destOrd="0" presId="urn:microsoft.com/office/officeart/2005/8/layout/vList2"/>
    <dgm:cxn modelId="{389341F8-BF98-4C15-9AAC-998791853B32}" srcId="{5ACADA54-E1B6-4D87-9E52-B00627E65F7D}" destId="{F0D94180-7E87-43B6-B7E7-429ED3C81729}" srcOrd="2" destOrd="0" parTransId="{473A65F5-AF13-45A3-BB26-4CE7CF8E2CAB}" sibTransId="{ED4C30A8-4843-4169-B0C0-47BA8B23393C}"/>
    <dgm:cxn modelId="{17EFED8E-B0AE-40EF-B260-1D2245A662BC}" type="presParOf" srcId="{6E4C16F3-ABA5-4703-B29D-ECB13D300C3C}" destId="{F463C30F-3278-4F6C-AD04-3D4FDCB0B275}" srcOrd="0" destOrd="0" presId="urn:microsoft.com/office/officeart/2005/8/layout/vList2"/>
    <dgm:cxn modelId="{61D3A6D1-2C3F-4566-98A8-2296513153FC}" type="presParOf" srcId="{6E4C16F3-ABA5-4703-B29D-ECB13D300C3C}" destId="{51CC3590-2CAA-464C-A755-FCF58B1B72BA}" srcOrd="1" destOrd="0" presId="urn:microsoft.com/office/officeart/2005/8/layout/vList2"/>
    <dgm:cxn modelId="{AE7F39E6-6384-49C4-AB51-7FD087342485}" type="presParOf" srcId="{6E4C16F3-ABA5-4703-B29D-ECB13D300C3C}" destId="{FF24908B-FE8D-4277-9E54-0AF8CB165C4D}" srcOrd="2" destOrd="0" presId="urn:microsoft.com/office/officeart/2005/8/layout/vList2"/>
    <dgm:cxn modelId="{A287003A-1F9D-4CAF-9B17-9D731DE6B936}" type="presParOf" srcId="{6E4C16F3-ABA5-4703-B29D-ECB13D300C3C}" destId="{D5580F43-87D3-4425-B46D-0727AF800091}" srcOrd="3" destOrd="0" presId="urn:microsoft.com/office/officeart/2005/8/layout/vList2"/>
    <dgm:cxn modelId="{47D62623-E357-4DC7-ADAA-1E7EB4133048}" type="presParOf" srcId="{6E4C16F3-ABA5-4703-B29D-ECB13D300C3C}" destId="{8D093993-8CD1-4D07-BCDC-B3F08B390B6D}" srcOrd="4" destOrd="0" presId="urn:microsoft.com/office/officeart/2005/8/layout/vList2"/>
    <dgm:cxn modelId="{21A4B3C9-5C1E-4F57-81B5-A021049CF85A}" type="presParOf" srcId="{6E4C16F3-ABA5-4703-B29D-ECB13D300C3C}" destId="{A11F85F2-3CD9-475E-90E9-CA2ECF305424}" srcOrd="5" destOrd="0" presId="urn:microsoft.com/office/officeart/2005/8/layout/vList2"/>
    <dgm:cxn modelId="{B1A0C5FC-7D2D-49BA-9836-0176A9A70BFA}" type="presParOf" srcId="{6E4C16F3-ABA5-4703-B29D-ECB13D300C3C}" destId="{35B506B0-6738-406F-8EE5-00DCE1B54A85}" srcOrd="6" destOrd="0" presId="urn:microsoft.com/office/officeart/2005/8/layout/vList2"/>
    <dgm:cxn modelId="{41DBFE6E-E819-46C6-8E3B-67538775238A}" type="presParOf" srcId="{6E4C16F3-ABA5-4703-B29D-ECB13D300C3C}" destId="{4F957E4E-D18A-4ADD-8FEC-6D4B507A4FF9}" srcOrd="7" destOrd="0" presId="urn:microsoft.com/office/officeart/2005/8/layout/vList2"/>
    <dgm:cxn modelId="{B78F9290-2FAB-4C0C-937D-9D52F6908A5B}" type="presParOf" srcId="{6E4C16F3-ABA5-4703-B29D-ECB13D300C3C}" destId="{126E0C29-3DA0-4044-BF4C-FEF6D3CE6D59}" srcOrd="8" destOrd="0" presId="urn:microsoft.com/office/officeart/2005/8/layout/vList2"/>
    <dgm:cxn modelId="{BF62F770-CDC1-4A3A-B506-2EC576FA28DD}" type="presParOf" srcId="{6E4C16F3-ABA5-4703-B29D-ECB13D300C3C}" destId="{9209B126-F403-4174-A13A-4470E3E2A62E}" srcOrd="9" destOrd="0" presId="urn:microsoft.com/office/officeart/2005/8/layout/vList2"/>
    <dgm:cxn modelId="{37F69154-CB19-45EE-847A-C45550BE90A8}" type="presParOf" srcId="{6E4C16F3-ABA5-4703-B29D-ECB13D300C3C}" destId="{AA6915C6-DF4F-488C-9940-0B38E9F115C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4CFCB0-F905-42B7-A50F-22F578FD9B7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D5295BDC-5877-442F-BF82-948F5ED43261}">
      <dgm:prSet custT="1"/>
      <dgm:spPr/>
      <dgm:t>
        <a:bodyPr/>
        <a:lstStyle/>
        <a:p>
          <a:r>
            <a:rPr lang="en-US" sz="1500" dirty="0">
              <a:solidFill>
                <a:schemeClr val="tx1"/>
              </a:solidFill>
            </a:rPr>
            <a:t>§30C Alternative fuel vehicle refueling property credit </a:t>
          </a:r>
        </a:p>
      </dgm:t>
    </dgm:pt>
    <dgm:pt modelId="{83536CBB-9242-49A2-87A8-2D753C02542C}" type="parTrans" cxnId="{99550703-0591-44C3-9AE3-14462A0DBBEB}">
      <dgm:prSet/>
      <dgm:spPr/>
      <dgm:t>
        <a:bodyPr/>
        <a:lstStyle/>
        <a:p>
          <a:endParaRPr lang="en-US"/>
        </a:p>
      </dgm:t>
    </dgm:pt>
    <dgm:pt modelId="{62CF413A-45D4-484F-A92A-BA765F0A1336}" type="sibTrans" cxnId="{99550703-0591-44C3-9AE3-14462A0DBBEB}">
      <dgm:prSet/>
      <dgm:spPr/>
      <dgm:t>
        <a:bodyPr/>
        <a:lstStyle/>
        <a:p>
          <a:endParaRPr lang="en-US"/>
        </a:p>
      </dgm:t>
    </dgm:pt>
    <dgm:pt modelId="{90F94CF2-C1A1-480C-A8F1-ADE4BEE54F02}">
      <dgm:prSet custT="1"/>
      <dgm:spPr/>
      <dgm:t>
        <a:bodyPr/>
        <a:lstStyle/>
        <a:p>
          <a:r>
            <a:rPr lang="en-US" sz="1500" dirty="0"/>
            <a:t>§45 Electricity produced from certain renewable resources, etc. </a:t>
          </a:r>
        </a:p>
      </dgm:t>
    </dgm:pt>
    <dgm:pt modelId="{782E91F3-3C89-40B4-9353-40967005E1E2}" type="parTrans" cxnId="{9F23D9A1-0006-4E58-9183-C18DDE9FCB05}">
      <dgm:prSet/>
      <dgm:spPr/>
      <dgm:t>
        <a:bodyPr/>
        <a:lstStyle/>
        <a:p>
          <a:endParaRPr lang="en-US"/>
        </a:p>
      </dgm:t>
    </dgm:pt>
    <dgm:pt modelId="{8F0B52AA-04DC-42C6-B959-EE10EFBF5F54}" type="sibTrans" cxnId="{9F23D9A1-0006-4E58-9183-C18DDE9FCB05}">
      <dgm:prSet/>
      <dgm:spPr/>
      <dgm:t>
        <a:bodyPr/>
        <a:lstStyle/>
        <a:p>
          <a:endParaRPr lang="en-US"/>
        </a:p>
      </dgm:t>
    </dgm:pt>
    <dgm:pt modelId="{1E30107B-36AD-453B-B362-6317D426086E}">
      <dgm:prSet custT="1"/>
      <dgm:spPr/>
      <dgm:t>
        <a:bodyPr/>
        <a:lstStyle/>
        <a:p>
          <a:r>
            <a:rPr lang="en-US" sz="1500" dirty="0"/>
            <a:t>§45Q Credit for carbon oxide sequestration </a:t>
          </a:r>
        </a:p>
      </dgm:t>
    </dgm:pt>
    <dgm:pt modelId="{498539D4-6849-4199-B315-B43362949DC6}" type="parTrans" cxnId="{3EBB4908-DF9D-4E5D-8EF2-EC20DE526F8C}">
      <dgm:prSet/>
      <dgm:spPr/>
      <dgm:t>
        <a:bodyPr/>
        <a:lstStyle/>
        <a:p>
          <a:endParaRPr lang="en-US"/>
        </a:p>
      </dgm:t>
    </dgm:pt>
    <dgm:pt modelId="{F65DD1AF-AB1F-43AA-8E0C-CE92470018DC}" type="sibTrans" cxnId="{3EBB4908-DF9D-4E5D-8EF2-EC20DE526F8C}">
      <dgm:prSet/>
      <dgm:spPr/>
      <dgm:t>
        <a:bodyPr/>
        <a:lstStyle/>
        <a:p>
          <a:endParaRPr lang="en-US"/>
        </a:p>
      </dgm:t>
    </dgm:pt>
    <dgm:pt modelId="{143EA94A-B8D7-43A9-80FF-2B57D8A084A2}">
      <dgm:prSet custT="1"/>
      <dgm:spPr/>
      <dgm:t>
        <a:bodyPr/>
        <a:lstStyle/>
        <a:p>
          <a:r>
            <a:rPr lang="en-US" sz="1500" dirty="0"/>
            <a:t>§45U Zero-emission nuclear power production credit </a:t>
          </a:r>
        </a:p>
      </dgm:t>
    </dgm:pt>
    <dgm:pt modelId="{4908519A-15CA-473E-9121-D15372DF0387}" type="parTrans" cxnId="{85DB1724-F3A6-46D0-93AB-DBB074A0EF77}">
      <dgm:prSet/>
      <dgm:spPr/>
      <dgm:t>
        <a:bodyPr/>
        <a:lstStyle/>
        <a:p>
          <a:endParaRPr lang="en-US"/>
        </a:p>
      </dgm:t>
    </dgm:pt>
    <dgm:pt modelId="{CE66B5CD-6884-4FD2-BD93-49A4951CA498}" type="sibTrans" cxnId="{85DB1724-F3A6-46D0-93AB-DBB074A0EF77}">
      <dgm:prSet/>
      <dgm:spPr/>
      <dgm:t>
        <a:bodyPr/>
        <a:lstStyle/>
        <a:p>
          <a:endParaRPr lang="en-US"/>
        </a:p>
      </dgm:t>
    </dgm:pt>
    <dgm:pt modelId="{F940ECEE-3A30-42D8-8401-B13506E65265}">
      <dgm:prSet custT="1"/>
      <dgm:spPr/>
      <dgm:t>
        <a:bodyPr/>
        <a:lstStyle/>
        <a:p>
          <a:r>
            <a:rPr lang="en-US" sz="1500" dirty="0"/>
            <a:t>§45V Credit for production of clean hydrogen </a:t>
          </a:r>
        </a:p>
      </dgm:t>
    </dgm:pt>
    <dgm:pt modelId="{901DD655-3006-42D8-9D07-0BED530E6736}" type="parTrans" cxnId="{90D9A5AE-3F06-4A5D-9C55-ABA4DDA40B77}">
      <dgm:prSet/>
      <dgm:spPr/>
      <dgm:t>
        <a:bodyPr/>
        <a:lstStyle/>
        <a:p>
          <a:endParaRPr lang="en-US"/>
        </a:p>
      </dgm:t>
    </dgm:pt>
    <dgm:pt modelId="{A83A092D-0930-4716-9CD7-25CC7A3245C9}" type="sibTrans" cxnId="{90D9A5AE-3F06-4A5D-9C55-ABA4DDA40B77}">
      <dgm:prSet/>
      <dgm:spPr/>
      <dgm:t>
        <a:bodyPr/>
        <a:lstStyle/>
        <a:p>
          <a:endParaRPr lang="en-US"/>
        </a:p>
      </dgm:t>
    </dgm:pt>
    <dgm:pt modelId="{E986839F-DCBB-494D-9048-DC962EAB1E88}">
      <dgm:prSet custT="1"/>
      <dgm:spPr/>
      <dgm:t>
        <a:bodyPr/>
        <a:lstStyle/>
        <a:p>
          <a:r>
            <a:rPr lang="en-US" sz="1500" dirty="0"/>
            <a:t>§45W Credit for qualified commercial clean vehicles (elective pay only) </a:t>
          </a:r>
        </a:p>
      </dgm:t>
    </dgm:pt>
    <dgm:pt modelId="{40396548-A575-40FE-8F12-8F8C3202D2DB}" type="parTrans" cxnId="{37595BE7-62FD-4EDE-839D-F09DE12B2CBA}">
      <dgm:prSet/>
      <dgm:spPr/>
      <dgm:t>
        <a:bodyPr/>
        <a:lstStyle/>
        <a:p>
          <a:endParaRPr lang="en-US"/>
        </a:p>
      </dgm:t>
    </dgm:pt>
    <dgm:pt modelId="{0F02F0B4-86B5-4772-85B2-25109BA6BFD4}" type="sibTrans" cxnId="{37595BE7-62FD-4EDE-839D-F09DE12B2CBA}">
      <dgm:prSet/>
      <dgm:spPr/>
      <dgm:t>
        <a:bodyPr/>
        <a:lstStyle/>
        <a:p>
          <a:endParaRPr lang="en-US"/>
        </a:p>
      </dgm:t>
    </dgm:pt>
    <dgm:pt modelId="{D9061D1A-CCBB-4A31-ACC2-30E5E6FB8E10}">
      <dgm:prSet custT="1"/>
      <dgm:spPr/>
      <dgm:t>
        <a:bodyPr/>
        <a:lstStyle/>
        <a:p>
          <a:r>
            <a:rPr lang="en-US" sz="1500" dirty="0"/>
            <a:t>§45X Advanced manufacturing production credit </a:t>
          </a:r>
        </a:p>
      </dgm:t>
    </dgm:pt>
    <dgm:pt modelId="{3CB72883-A62E-4204-9E53-54AE8ECD60D0}" type="parTrans" cxnId="{2400EFE7-1CFB-4B4D-B52A-D183E1034C7A}">
      <dgm:prSet/>
      <dgm:spPr/>
      <dgm:t>
        <a:bodyPr/>
        <a:lstStyle/>
        <a:p>
          <a:endParaRPr lang="en-US"/>
        </a:p>
      </dgm:t>
    </dgm:pt>
    <dgm:pt modelId="{69B37663-195D-49DA-AC41-FB26D82B1722}" type="sibTrans" cxnId="{2400EFE7-1CFB-4B4D-B52A-D183E1034C7A}">
      <dgm:prSet/>
      <dgm:spPr/>
      <dgm:t>
        <a:bodyPr/>
        <a:lstStyle/>
        <a:p>
          <a:endParaRPr lang="en-US"/>
        </a:p>
      </dgm:t>
    </dgm:pt>
    <dgm:pt modelId="{65B56395-7932-4CAE-A7D3-E9ACCC1709B2}">
      <dgm:prSet custT="1"/>
      <dgm:spPr/>
      <dgm:t>
        <a:bodyPr/>
        <a:lstStyle/>
        <a:p>
          <a:r>
            <a:rPr lang="en-US" sz="1500" dirty="0"/>
            <a:t>§45Y Clean electricity production credit </a:t>
          </a:r>
        </a:p>
      </dgm:t>
    </dgm:pt>
    <dgm:pt modelId="{B4D10FFA-26DF-4664-BAA6-02A65676C481}" type="parTrans" cxnId="{23A822B1-E8D6-40F5-B721-004FDAA1BBF7}">
      <dgm:prSet/>
      <dgm:spPr/>
      <dgm:t>
        <a:bodyPr/>
        <a:lstStyle/>
        <a:p>
          <a:endParaRPr lang="en-US"/>
        </a:p>
      </dgm:t>
    </dgm:pt>
    <dgm:pt modelId="{B7913BFB-11A8-4076-A6E3-0E68F3225FBD}" type="sibTrans" cxnId="{23A822B1-E8D6-40F5-B721-004FDAA1BBF7}">
      <dgm:prSet/>
      <dgm:spPr/>
      <dgm:t>
        <a:bodyPr/>
        <a:lstStyle/>
        <a:p>
          <a:endParaRPr lang="en-US"/>
        </a:p>
      </dgm:t>
    </dgm:pt>
    <dgm:pt modelId="{972D7480-2B2B-4E82-8BDD-2F95ECB4423F}">
      <dgm:prSet custT="1"/>
      <dgm:spPr/>
      <dgm:t>
        <a:bodyPr/>
        <a:lstStyle/>
        <a:p>
          <a:r>
            <a:rPr lang="en-US" sz="1500" dirty="0"/>
            <a:t>§45Z Clean fuel production credit </a:t>
          </a:r>
        </a:p>
      </dgm:t>
    </dgm:pt>
    <dgm:pt modelId="{11056E44-0946-4C17-8A28-DDFEEABADF91}" type="parTrans" cxnId="{79D13947-5483-46E9-8D4A-3D62E909E05C}">
      <dgm:prSet/>
      <dgm:spPr/>
      <dgm:t>
        <a:bodyPr/>
        <a:lstStyle/>
        <a:p>
          <a:endParaRPr lang="en-US"/>
        </a:p>
      </dgm:t>
    </dgm:pt>
    <dgm:pt modelId="{1D6E3C4F-1BD7-49F3-8A48-5DA9230CF652}" type="sibTrans" cxnId="{79D13947-5483-46E9-8D4A-3D62E909E05C}">
      <dgm:prSet/>
      <dgm:spPr/>
      <dgm:t>
        <a:bodyPr/>
        <a:lstStyle/>
        <a:p>
          <a:endParaRPr lang="en-US"/>
        </a:p>
      </dgm:t>
    </dgm:pt>
    <dgm:pt modelId="{CDBA2848-8936-4431-81B8-9EF33F56E639}">
      <dgm:prSet custT="1"/>
      <dgm:spPr/>
      <dgm:t>
        <a:bodyPr/>
        <a:lstStyle/>
        <a:p>
          <a:r>
            <a:rPr lang="en-US" sz="1500" dirty="0"/>
            <a:t>§48 Energy credit </a:t>
          </a:r>
        </a:p>
      </dgm:t>
    </dgm:pt>
    <dgm:pt modelId="{061D4BAA-1BFD-44F2-9B67-7D59702E5461}" type="parTrans" cxnId="{6956245F-0AFE-48BE-8555-E7E04E5C4DEA}">
      <dgm:prSet/>
      <dgm:spPr/>
      <dgm:t>
        <a:bodyPr/>
        <a:lstStyle/>
        <a:p>
          <a:endParaRPr lang="en-US"/>
        </a:p>
      </dgm:t>
    </dgm:pt>
    <dgm:pt modelId="{FBC9901D-6724-4887-A756-A779549224B3}" type="sibTrans" cxnId="{6956245F-0AFE-48BE-8555-E7E04E5C4DEA}">
      <dgm:prSet/>
      <dgm:spPr/>
      <dgm:t>
        <a:bodyPr/>
        <a:lstStyle/>
        <a:p>
          <a:endParaRPr lang="en-US"/>
        </a:p>
      </dgm:t>
    </dgm:pt>
    <dgm:pt modelId="{0DE9971F-4508-420D-A8D8-3B8AF8546A22}">
      <dgm:prSet custT="1"/>
      <dgm:spPr/>
      <dgm:t>
        <a:bodyPr/>
        <a:lstStyle/>
        <a:p>
          <a:r>
            <a:rPr lang="en-US" sz="1500" dirty="0"/>
            <a:t>§48C Advanced energy project credit </a:t>
          </a:r>
        </a:p>
      </dgm:t>
    </dgm:pt>
    <dgm:pt modelId="{2D5DE041-FE5C-4062-9A97-7373F3D8E317}" type="parTrans" cxnId="{84719616-5DFE-4A0B-9DDF-CD8B7F92E255}">
      <dgm:prSet/>
      <dgm:spPr/>
      <dgm:t>
        <a:bodyPr/>
        <a:lstStyle/>
        <a:p>
          <a:endParaRPr lang="en-US"/>
        </a:p>
      </dgm:t>
    </dgm:pt>
    <dgm:pt modelId="{AC818226-AB8B-422F-A134-B33CA4D6141D}" type="sibTrans" cxnId="{84719616-5DFE-4A0B-9DDF-CD8B7F92E255}">
      <dgm:prSet/>
      <dgm:spPr/>
      <dgm:t>
        <a:bodyPr/>
        <a:lstStyle/>
        <a:p>
          <a:endParaRPr lang="en-US"/>
        </a:p>
      </dgm:t>
    </dgm:pt>
    <dgm:pt modelId="{504E659A-E0A4-434E-9D2D-0B787074E062}">
      <dgm:prSet custT="1"/>
      <dgm:spPr/>
      <dgm:t>
        <a:bodyPr/>
        <a:lstStyle/>
        <a:p>
          <a:r>
            <a:rPr lang="en-US" sz="1500" dirty="0"/>
            <a:t>§48E Clean electricity investment credit </a:t>
          </a:r>
        </a:p>
      </dgm:t>
    </dgm:pt>
    <dgm:pt modelId="{5B85CC4A-F6E4-451A-A754-596346EE0BEF}" type="parTrans" cxnId="{93D4250B-92FF-4F42-B1AC-F0280DF5881D}">
      <dgm:prSet/>
      <dgm:spPr/>
      <dgm:t>
        <a:bodyPr/>
        <a:lstStyle/>
        <a:p>
          <a:endParaRPr lang="en-US"/>
        </a:p>
      </dgm:t>
    </dgm:pt>
    <dgm:pt modelId="{B1C3625A-6900-4334-A32A-6711D8C2950B}" type="sibTrans" cxnId="{93D4250B-92FF-4F42-B1AC-F0280DF5881D}">
      <dgm:prSet/>
      <dgm:spPr/>
      <dgm:t>
        <a:bodyPr/>
        <a:lstStyle/>
        <a:p>
          <a:endParaRPr lang="en-US"/>
        </a:p>
      </dgm:t>
    </dgm:pt>
    <dgm:pt modelId="{423CFD24-3690-4CEE-9F50-0F513B1E4BCA}" type="pres">
      <dgm:prSet presAssocID="{124CFCB0-F905-42B7-A50F-22F578FD9B77}" presName="vert0" presStyleCnt="0">
        <dgm:presLayoutVars>
          <dgm:dir/>
          <dgm:animOne val="branch"/>
          <dgm:animLvl val="lvl"/>
        </dgm:presLayoutVars>
      </dgm:prSet>
      <dgm:spPr/>
    </dgm:pt>
    <dgm:pt modelId="{B2A1BC09-A0DA-4A37-8710-F75C3098D417}" type="pres">
      <dgm:prSet presAssocID="{D5295BDC-5877-442F-BF82-948F5ED43261}" presName="thickLine" presStyleLbl="alignNode1" presStyleIdx="0" presStyleCnt="12"/>
      <dgm:spPr/>
    </dgm:pt>
    <dgm:pt modelId="{682F4999-7FD3-4936-A616-7B1BAE6BA8CE}" type="pres">
      <dgm:prSet presAssocID="{D5295BDC-5877-442F-BF82-948F5ED43261}" presName="horz1" presStyleCnt="0"/>
      <dgm:spPr/>
    </dgm:pt>
    <dgm:pt modelId="{7CB57EB0-BF32-44CF-B331-5C64DC18E9C9}" type="pres">
      <dgm:prSet presAssocID="{D5295BDC-5877-442F-BF82-948F5ED43261}" presName="tx1" presStyleLbl="revTx" presStyleIdx="0" presStyleCnt="12"/>
      <dgm:spPr/>
    </dgm:pt>
    <dgm:pt modelId="{8707AD43-A879-48D7-BA62-1D6AC6820AF5}" type="pres">
      <dgm:prSet presAssocID="{D5295BDC-5877-442F-BF82-948F5ED43261}" presName="vert1" presStyleCnt="0"/>
      <dgm:spPr/>
    </dgm:pt>
    <dgm:pt modelId="{E101876B-E905-4AEC-B630-D65E95A7AA62}" type="pres">
      <dgm:prSet presAssocID="{90F94CF2-C1A1-480C-A8F1-ADE4BEE54F02}" presName="thickLine" presStyleLbl="alignNode1" presStyleIdx="1" presStyleCnt="12"/>
      <dgm:spPr/>
    </dgm:pt>
    <dgm:pt modelId="{4BF73C7A-078A-4153-AFA9-D9A8C45501BD}" type="pres">
      <dgm:prSet presAssocID="{90F94CF2-C1A1-480C-A8F1-ADE4BEE54F02}" presName="horz1" presStyleCnt="0"/>
      <dgm:spPr/>
    </dgm:pt>
    <dgm:pt modelId="{A01187F5-20E3-44FE-8A93-981085D490A0}" type="pres">
      <dgm:prSet presAssocID="{90F94CF2-C1A1-480C-A8F1-ADE4BEE54F02}" presName="tx1" presStyleLbl="revTx" presStyleIdx="1" presStyleCnt="12"/>
      <dgm:spPr/>
    </dgm:pt>
    <dgm:pt modelId="{6DF94982-8A09-4227-8A51-3287825BE9C3}" type="pres">
      <dgm:prSet presAssocID="{90F94CF2-C1A1-480C-A8F1-ADE4BEE54F02}" presName="vert1" presStyleCnt="0"/>
      <dgm:spPr/>
    </dgm:pt>
    <dgm:pt modelId="{226BB97B-9C07-4979-B67A-628317EB01E6}" type="pres">
      <dgm:prSet presAssocID="{1E30107B-36AD-453B-B362-6317D426086E}" presName="thickLine" presStyleLbl="alignNode1" presStyleIdx="2" presStyleCnt="12"/>
      <dgm:spPr/>
    </dgm:pt>
    <dgm:pt modelId="{F45D3532-8F86-4FA1-9455-4310ECDD86F6}" type="pres">
      <dgm:prSet presAssocID="{1E30107B-36AD-453B-B362-6317D426086E}" presName="horz1" presStyleCnt="0"/>
      <dgm:spPr/>
    </dgm:pt>
    <dgm:pt modelId="{402AB36E-0779-46B3-B40C-527E6E234079}" type="pres">
      <dgm:prSet presAssocID="{1E30107B-36AD-453B-B362-6317D426086E}" presName="tx1" presStyleLbl="revTx" presStyleIdx="2" presStyleCnt="12"/>
      <dgm:spPr/>
    </dgm:pt>
    <dgm:pt modelId="{B53A42C0-7E9C-4151-AAA2-1F188DC5D25F}" type="pres">
      <dgm:prSet presAssocID="{1E30107B-36AD-453B-B362-6317D426086E}" presName="vert1" presStyleCnt="0"/>
      <dgm:spPr/>
    </dgm:pt>
    <dgm:pt modelId="{B36D29CA-0A56-429D-BE63-A5FA19CED436}" type="pres">
      <dgm:prSet presAssocID="{143EA94A-B8D7-43A9-80FF-2B57D8A084A2}" presName="thickLine" presStyleLbl="alignNode1" presStyleIdx="3" presStyleCnt="12"/>
      <dgm:spPr/>
    </dgm:pt>
    <dgm:pt modelId="{132A19C1-D920-44A1-8F3D-D6B66B158DCD}" type="pres">
      <dgm:prSet presAssocID="{143EA94A-B8D7-43A9-80FF-2B57D8A084A2}" presName="horz1" presStyleCnt="0"/>
      <dgm:spPr/>
    </dgm:pt>
    <dgm:pt modelId="{4923D882-3A2A-414B-ABF0-6FF77D1D7D03}" type="pres">
      <dgm:prSet presAssocID="{143EA94A-B8D7-43A9-80FF-2B57D8A084A2}" presName="tx1" presStyleLbl="revTx" presStyleIdx="3" presStyleCnt="12"/>
      <dgm:spPr/>
    </dgm:pt>
    <dgm:pt modelId="{EFD89E72-BE59-404B-AD40-601E395AA4FC}" type="pres">
      <dgm:prSet presAssocID="{143EA94A-B8D7-43A9-80FF-2B57D8A084A2}" presName="vert1" presStyleCnt="0"/>
      <dgm:spPr/>
    </dgm:pt>
    <dgm:pt modelId="{92B8A1AD-5E77-414B-8997-E127AA82FB15}" type="pres">
      <dgm:prSet presAssocID="{F940ECEE-3A30-42D8-8401-B13506E65265}" presName="thickLine" presStyleLbl="alignNode1" presStyleIdx="4" presStyleCnt="12"/>
      <dgm:spPr/>
    </dgm:pt>
    <dgm:pt modelId="{2BB311D7-F160-4E62-A754-D55415EAE2F4}" type="pres">
      <dgm:prSet presAssocID="{F940ECEE-3A30-42D8-8401-B13506E65265}" presName="horz1" presStyleCnt="0"/>
      <dgm:spPr/>
    </dgm:pt>
    <dgm:pt modelId="{4A971057-006F-404F-9DB4-F8D44F1A9D6C}" type="pres">
      <dgm:prSet presAssocID="{F940ECEE-3A30-42D8-8401-B13506E65265}" presName="tx1" presStyleLbl="revTx" presStyleIdx="4" presStyleCnt="12"/>
      <dgm:spPr/>
    </dgm:pt>
    <dgm:pt modelId="{07FA8931-32E7-47AF-A6AB-55075EA2D1C1}" type="pres">
      <dgm:prSet presAssocID="{F940ECEE-3A30-42D8-8401-B13506E65265}" presName="vert1" presStyleCnt="0"/>
      <dgm:spPr/>
    </dgm:pt>
    <dgm:pt modelId="{638866DD-0949-4098-989D-2807AA0AD9F2}" type="pres">
      <dgm:prSet presAssocID="{E986839F-DCBB-494D-9048-DC962EAB1E88}" presName="thickLine" presStyleLbl="alignNode1" presStyleIdx="5" presStyleCnt="12"/>
      <dgm:spPr/>
    </dgm:pt>
    <dgm:pt modelId="{CD5204E2-31DE-486B-853A-07507821510B}" type="pres">
      <dgm:prSet presAssocID="{E986839F-DCBB-494D-9048-DC962EAB1E88}" presName="horz1" presStyleCnt="0"/>
      <dgm:spPr/>
    </dgm:pt>
    <dgm:pt modelId="{A6D59763-7A27-43FA-A7E5-CF3B22A71B8A}" type="pres">
      <dgm:prSet presAssocID="{E986839F-DCBB-494D-9048-DC962EAB1E88}" presName="tx1" presStyleLbl="revTx" presStyleIdx="5" presStyleCnt="12"/>
      <dgm:spPr/>
    </dgm:pt>
    <dgm:pt modelId="{2F35C907-3BDB-4E66-8E28-CDB319E59290}" type="pres">
      <dgm:prSet presAssocID="{E986839F-DCBB-494D-9048-DC962EAB1E88}" presName="vert1" presStyleCnt="0"/>
      <dgm:spPr/>
    </dgm:pt>
    <dgm:pt modelId="{81BC52FF-717D-4432-B2DD-451D8185CF15}" type="pres">
      <dgm:prSet presAssocID="{D9061D1A-CCBB-4A31-ACC2-30E5E6FB8E10}" presName="thickLine" presStyleLbl="alignNode1" presStyleIdx="6" presStyleCnt="12"/>
      <dgm:spPr/>
    </dgm:pt>
    <dgm:pt modelId="{EAA49EB9-CCDA-4F4B-B3DF-16F1297DF583}" type="pres">
      <dgm:prSet presAssocID="{D9061D1A-CCBB-4A31-ACC2-30E5E6FB8E10}" presName="horz1" presStyleCnt="0"/>
      <dgm:spPr/>
    </dgm:pt>
    <dgm:pt modelId="{54C51403-4FE9-48E2-B1AA-422EC9A7E434}" type="pres">
      <dgm:prSet presAssocID="{D9061D1A-CCBB-4A31-ACC2-30E5E6FB8E10}" presName="tx1" presStyleLbl="revTx" presStyleIdx="6" presStyleCnt="12"/>
      <dgm:spPr/>
    </dgm:pt>
    <dgm:pt modelId="{7EDFC3EE-4E72-4185-B2DF-4AD3336E08C6}" type="pres">
      <dgm:prSet presAssocID="{D9061D1A-CCBB-4A31-ACC2-30E5E6FB8E10}" presName="vert1" presStyleCnt="0"/>
      <dgm:spPr/>
    </dgm:pt>
    <dgm:pt modelId="{4FE2773D-A3A5-48D6-8F41-B722A95C2572}" type="pres">
      <dgm:prSet presAssocID="{65B56395-7932-4CAE-A7D3-E9ACCC1709B2}" presName="thickLine" presStyleLbl="alignNode1" presStyleIdx="7" presStyleCnt="12"/>
      <dgm:spPr/>
    </dgm:pt>
    <dgm:pt modelId="{5979F7FD-1B48-4B88-AB00-18F5A52AC0E4}" type="pres">
      <dgm:prSet presAssocID="{65B56395-7932-4CAE-A7D3-E9ACCC1709B2}" presName="horz1" presStyleCnt="0"/>
      <dgm:spPr/>
    </dgm:pt>
    <dgm:pt modelId="{199AB34E-EED0-4520-95C3-44E2C336A612}" type="pres">
      <dgm:prSet presAssocID="{65B56395-7932-4CAE-A7D3-E9ACCC1709B2}" presName="tx1" presStyleLbl="revTx" presStyleIdx="7" presStyleCnt="12"/>
      <dgm:spPr/>
    </dgm:pt>
    <dgm:pt modelId="{CDA4E03E-7A75-4E51-921E-65EDA9BC5CA0}" type="pres">
      <dgm:prSet presAssocID="{65B56395-7932-4CAE-A7D3-E9ACCC1709B2}" presName="vert1" presStyleCnt="0"/>
      <dgm:spPr/>
    </dgm:pt>
    <dgm:pt modelId="{6D1C759C-482C-4694-B767-E788EBFF4BD7}" type="pres">
      <dgm:prSet presAssocID="{972D7480-2B2B-4E82-8BDD-2F95ECB4423F}" presName="thickLine" presStyleLbl="alignNode1" presStyleIdx="8" presStyleCnt="12"/>
      <dgm:spPr/>
    </dgm:pt>
    <dgm:pt modelId="{DE985C63-FE0F-4678-94C5-10633464EFC4}" type="pres">
      <dgm:prSet presAssocID="{972D7480-2B2B-4E82-8BDD-2F95ECB4423F}" presName="horz1" presStyleCnt="0"/>
      <dgm:spPr/>
    </dgm:pt>
    <dgm:pt modelId="{EFA4C4A0-8288-4027-979B-25C35E0E1FA1}" type="pres">
      <dgm:prSet presAssocID="{972D7480-2B2B-4E82-8BDD-2F95ECB4423F}" presName="tx1" presStyleLbl="revTx" presStyleIdx="8" presStyleCnt="12"/>
      <dgm:spPr/>
    </dgm:pt>
    <dgm:pt modelId="{E4E1D970-D007-45F8-86AE-6E8C96BD406F}" type="pres">
      <dgm:prSet presAssocID="{972D7480-2B2B-4E82-8BDD-2F95ECB4423F}" presName="vert1" presStyleCnt="0"/>
      <dgm:spPr/>
    </dgm:pt>
    <dgm:pt modelId="{71278327-796A-45A1-84BF-D259CB79B98B}" type="pres">
      <dgm:prSet presAssocID="{CDBA2848-8936-4431-81B8-9EF33F56E639}" presName="thickLine" presStyleLbl="alignNode1" presStyleIdx="9" presStyleCnt="12"/>
      <dgm:spPr/>
    </dgm:pt>
    <dgm:pt modelId="{A2BA5C1A-4571-4A93-923D-28F5056E701C}" type="pres">
      <dgm:prSet presAssocID="{CDBA2848-8936-4431-81B8-9EF33F56E639}" presName="horz1" presStyleCnt="0"/>
      <dgm:spPr/>
    </dgm:pt>
    <dgm:pt modelId="{EC523213-512E-47FF-8449-0C4D696B818E}" type="pres">
      <dgm:prSet presAssocID="{CDBA2848-8936-4431-81B8-9EF33F56E639}" presName="tx1" presStyleLbl="revTx" presStyleIdx="9" presStyleCnt="12"/>
      <dgm:spPr/>
    </dgm:pt>
    <dgm:pt modelId="{EAA1B759-BE5B-4B78-B202-C4F34BD90B21}" type="pres">
      <dgm:prSet presAssocID="{CDBA2848-8936-4431-81B8-9EF33F56E639}" presName="vert1" presStyleCnt="0"/>
      <dgm:spPr/>
    </dgm:pt>
    <dgm:pt modelId="{5B984264-046A-4123-B8D6-E52E7E8A84EA}" type="pres">
      <dgm:prSet presAssocID="{0DE9971F-4508-420D-A8D8-3B8AF8546A22}" presName="thickLine" presStyleLbl="alignNode1" presStyleIdx="10" presStyleCnt="12"/>
      <dgm:spPr/>
    </dgm:pt>
    <dgm:pt modelId="{F2CCE117-B570-4DBF-933B-A93966CD0192}" type="pres">
      <dgm:prSet presAssocID="{0DE9971F-4508-420D-A8D8-3B8AF8546A22}" presName="horz1" presStyleCnt="0"/>
      <dgm:spPr/>
    </dgm:pt>
    <dgm:pt modelId="{8168934A-2B83-4026-B3DE-281D289CAD86}" type="pres">
      <dgm:prSet presAssocID="{0DE9971F-4508-420D-A8D8-3B8AF8546A22}" presName="tx1" presStyleLbl="revTx" presStyleIdx="10" presStyleCnt="12"/>
      <dgm:spPr/>
    </dgm:pt>
    <dgm:pt modelId="{930FAC7B-2E6E-4CFB-8885-A2198C10790F}" type="pres">
      <dgm:prSet presAssocID="{0DE9971F-4508-420D-A8D8-3B8AF8546A22}" presName="vert1" presStyleCnt="0"/>
      <dgm:spPr/>
    </dgm:pt>
    <dgm:pt modelId="{68B579BE-C06E-4DAF-AE54-1687C0AAA28F}" type="pres">
      <dgm:prSet presAssocID="{504E659A-E0A4-434E-9D2D-0B787074E062}" presName="thickLine" presStyleLbl="alignNode1" presStyleIdx="11" presStyleCnt="12"/>
      <dgm:spPr/>
    </dgm:pt>
    <dgm:pt modelId="{3763CA95-C8EA-407E-A28A-64709CBC46BA}" type="pres">
      <dgm:prSet presAssocID="{504E659A-E0A4-434E-9D2D-0B787074E062}" presName="horz1" presStyleCnt="0"/>
      <dgm:spPr/>
    </dgm:pt>
    <dgm:pt modelId="{DF75EA65-FA27-4192-BDAB-BD1AE6F68D05}" type="pres">
      <dgm:prSet presAssocID="{504E659A-E0A4-434E-9D2D-0B787074E062}" presName="tx1" presStyleLbl="revTx" presStyleIdx="11" presStyleCnt="12"/>
      <dgm:spPr/>
    </dgm:pt>
    <dgm:pt modelId="{C5A2DE1F-DFEB-4257-9136-807BCCDF5D49}" type="pres">
      <dgm:prSet presAssocID="{504E659A-E0A4-434E-9D2D-0B787074E062}" presName="vert1" presStyleCnt="0"/>
      <dgm:spPr/>
    </dgm:pt>
  </dgm:ptLst>
  <dgm:cxnLst>
    <dgm:cxn modelId="{99550703-0591-44C3-9AE3-14462A0DBBEB}" srcId="{124CFCB0-F905-42B7-A50F-22F578FD9B77}" destId="{D5295BDC-5877-442F-BF82-948F5ED43261}" srcOrd="0" destOrd="0" parTransId="{83536CBB-9242-49A2-87A8-2D753C02542C}" sibTransId="{62CF413A-45D4-484F-A92A-BA765F0A1336}"/>
    <dgm:cxn modelId="{3EBB4908-DF9D-4E5D-8EF2-EC20DE526F8C}" srcId="{124CFCB0-F905-42B7-A50F-22F578FD9B77}" destId="{1E30107B-36AD-453B-B362-6317D426086E}" srcOrd="2" destOrd="0" parTransId="{498539D4-6849-4199-B315-B43362949DC6}" sibTransId="{F65DD1AF-AB1F-43AA-8E0C-CE92470018DC}"/>
    <dgm:cxn modelId="{93D4250B-92FF-4F42-B1AC-F0280DF5881D}" srcId="{124CFCB0-F905-42B7-A50F-22F578FD9B77}" destId="{504E659A-E0A4-434E-9D2D-0B787074E062}" srcOrd="11" destOrd="0" parTransId="{5B85CC4A-F6E4-451A-A754-596346EE0BEF}" sibTransId="{B1C3625A-6900-4334-A32A-6711D8C2950B}"/>
    <dgm:cxn modelId="{3E3B4611-0709-4261-9341-69FBA6E7DEF7}" type="presOf" srcId="{0DE9971F-4508-420D-A8D8-3B8AF8546A22}" destId="{8168934A-2B83-4026-B3DE-281D289CAD86}" srcOrd="0" destOrd="0" presId="urn:microsoft.com/office/officeart/2008/layout/LinedList"/>
    <dgm:cxn modelId="{84719616-5DFE-4A0B-9DDF-CD8B7F92E255}" srcId="{124CFCB0-F905-42B7-A50F-22F578FD9B77}" destId="{0DE9971F-4508-420D-A8D8-3B8AF8546A22}" srcOrd="10" destOrd="0" parTransId="{2D5DE041-FE5C-4062-9A97-7373F3D8E317}" sibTransId="{AC818226-AB8B-422F-A134-B33CA4D6141D}"/>
    <dgm:cxn modelId="{0AEC1A18-8958-4DED-8E2A-BB0434317D6F}" type="presOf" srcId="{E986839F-DCBB-494D-9048-DC962EAB1E88}" destId="{A6D59763-7A27-43FA-A7E5-CF3B22A71B8A}" srcOrd="0" destOrd="0" presId="urn:microsoft.com/office/officeart/2008/layout/LinedList"/>
    <dgm:cxn modelId="{85DB1724-F3A6-46D0-93AB-DBB074A0EF77}" srcId="{124CFCB0-F905-42B7-A50F-22F578FD9B77}" destId="{143EA94A-B8D7-43A9-80FF-2B57D8A084A2}" srcOrd="3" destOrd="0" parTransId="{4908519A-15CA-473E-9121-D15372DF0387}" sibTransId="{CE66B5CD-6884-4FD2-BD93-49A4951CA498}"/>
    <dgm:cxn modelId="{91644128-22DC-4216-BBBB-152CB8703307}" type="presOf" srcId="{CDBA2848-8936-4431-81B8-9EF33F56E639}" destId="{EC523213-512E-47FF-8449-0C4D696B818E}" srcOrd="0" destOrd="0" presId="urn:microsoft.com/office/officeart/2008/layout/LinedList"/>
    <dgm:cxn modelId="{BCEE482F-84F8-462B-B923-4F2B342F8008}" type="presOf" srcId="{143EA94A-B8D7-43A9-80FF-2B57D8A084A2}" destId="{4923D882-3A2A-414B-ABF0-6FF77D1D7D03}" srcOrd="0" destOrd="0" presId="urn:microsoft.com/office/officeart/2008/layout/LinedList"/>
    <dgm:cxn modelId="{DE34905B-39F5-4A00-AB49-4EDAC735E188}" type="presOf" srcId="{D9061D1A-CCBB-4A31-ACC2-30E5E6FB8E10}" destId="{54C51403-4FE9-48E2-B1AA-422EC9A7E434}" srcOrd="0" destOrd="0" presId="urn:microsoft.com/office/officeart/2008/layout/LinedList"/>
    <dgm:cxn modelId="{6956245F-0AFE-48BE-8555-E7E04E5C4DEA}" srcId="{124CFCB0-F905-42B7-A50F-22F578FD9B77}" destId="{CDBA2848-8936-4431-81B8-9EF33F56E639}" srcOrd="9" destOrd="0" parTransId="{061D4BAA-1BFD-44F2-9B67-7D59702E5461}" sibTransId="{FBC9901D-6724-4887-A756-A779549224B3}"/>
    <dgm:cxn modelId="{E267DF5F-2EE0-4810-9FEB-1E8BD7386D5F}" type="presOf" srcId="{D5295BDC-5877-442F-BF82-948F5ED43261}" destId="{7CB57EB0-BF32-44CF-B331-5C64DC18E9C9}" srcOrd="0" destOrd="0" presId="urn:microsoft.com/office/officeart/2008/layout/LinedList"/>
    <dgm:cxn modelId="{31661142-0AC3-4E79-9BFD-113AF64AD323}" type="presOf" srcId="{1E30107B-36AD-453B-B362-6317D426086E}" destId="{402AB36E-0779-46B3-B40C-527E6E234079}" srcOrd="0" destOrd="0" presId="urn:microsoft.com/office/officeart/2008/layout/LinedList"/>
    <dgm:cxn modelId="{79D13947-5483-46E9-8D4A-3D62E909E05C}" srcId="{124CFCB0-F905-42B7-A50F-22F578FD9B77}" destId="{972D7480-2B2B-4E82-8BDD-2F95ECB4423F}" srcOrd="8" destOrd="0" parTransId="{11056E44-0946-4C17-8A28-DDFEEABADF91}" sibTransId="{1D6E3C4F-1BD7-49F3-8A48-5DA9230CF652}"/>
    <dgm:cxn modelId="{1DF4896D-8CF5-4A8B-9D0B-092B3C6B469B}" type="presOf" srcId="{124CFCB0-F905-42B7-A50F-22F578FD9B77}" destId="{423CFD24-3690-4CEE-9F50-0F513B1E4BCA}" srcOrd="0" destOrd="0" presId="urn:microsoft.com/office/officeart/2008/layout/LinedList"/>
    <dgm:cxn modelId="{A5596C72-0883-4DF2-83A4-32DDB5D0B6F5}" type="presOf" srcId="{90F94CF2-C1A1-480C-A8F1-ADE4BEE54F02}" destId="{A01187F5-20E3-44FE-8A93-981085D490A0}" srcOrd="0" destOrd="0" presId="urn:microsoft.com/office/officeart/2008/layout/LinedList"/>
    <dgm:cxn modelId="{C8682459-7C88-4695-98D8-F0490D677C22}" type="presOf" srcId="{F940ECEE-3A30-42D8-8401-B13506E65265}" destId="{4A971057-006F-404F-9DB4-F8D44F1A9D6C}" srcOrd="0" destOrd="0" presId="urn:microsoft.com/office/officeart/2008/layout/LinedList"/>
    <dgm:cxn modelId="{8C16935A-1EA3-41FF-8B27-64A331F2D808}" type="presOf" srcId="{65B56395-7932-4CAE-A7D3-E9ACCC1709B2}" destId="{199AB34E-EED0-4520-95C3-44E2C336A612}" srcOrd="0" destOrd="0" presId="urn:microsoft.com/office/officeart/2008/layout/LinedList"/>
    <dgm:cxn modelId="{9F23D9A1-0006-4E58-9183-C18DDE9FCB05}" srcId="{124CFCB0-F905-42B7-A50F-22F578FD9B77}" destId="{90F94CF2-C1A1-480C-A8F1-ADE4BEE54F02}" srcOrd="1" destOrd="0" parTransId="{782E91F3-3C89-40B4-9353-40967005E1E2}" sibTransId="{8F0B52AA-04DC-42C6-B959-EE10EFBF5F54}"/>
    <dgm:cxn modelId="{90D9A5AE-3F06-4A5D-9C55-ABA4DDA40B77}" srcId="{124CFCB0-F905-42B7-A50F-22F578FD9B77}" destId="{F940ECEE-3A30-42D8-8401-B13506E65265}" srcOrd="4" destOrd="0" parTransId="{901DD655-3006-42D8-9D07-0BED530E6736}" sibTransId="{A83A092D-0930-4716-9CD7-25CC7A3245C9}"/>
    <dgm:cxn modelId="{23A822B1-E8D6-40F5-B721-004FDAA1BBF7}" srcId="{124CFCB0-F905-42B7-A50F-22F578FD9B77}" destId="{65B56395-7932-4CAE-A7D3-E9ACCC1709B2}" srcOrd="7" destOrd="0" parTransId="{B4D10FFA-26DF-4664-BAA6-02A65676C481}" sibTransId="{B7913BFB-11A8-4076-A6E3-0E68F3225FBD}"/>
    <dgm:cxn modelId="{4EC892B8-5A12-46F8-A61A-003EA47B9960}" type="presOf" srcId="{504E659A-E0A4-434E-9D2D-0B787074E062}" destId="{DF75EA65-FA27-4192-BDAB-BD1AE6F68D05}" srcOrd="0" destOrd="0" presId="urn:microsoft.com/office/officeart/2008/layout/LinedList"/>
    <dgm:cxn modelId="{929C6ACA-870E-4A71-8177-1940DF3FAC9E}" type="presOf" srcId="{972D7480-2B2B-4E82-8BDD-2F95ECB4423F}" destId="{EFA4C4A0-8288-4027-979B-25C35E0E1FA1}" srcOrd="0" destOrd="0" presId="urn:microsoft.com/office/officeart/2008/layout/LinedList"/>
    <dgm:cxn modelId="{37595BE7-62FD-4EDE-839D-F09DE12B2CBA}" srcId="{124CFCB0-F905-42B7-A50F-22F578FD9B77}" destId="{E986839F-DCBB-494D-9048-DC962EAB1E88}" srcOrd="5" destOrd="0" parTransId="{40396548-A575-40FE-8F12-8F8C3202D2DB}" sibTransId="{0F02F0B4-86B5-4772-85B2-25109BA6BFD4}"/>
    <dgm:cxn modelId="{2400EFE7-1CFB-4B4D-B52A-D183E1034C7A}" srcId="{124CFCB0-F905-42B7-A50F-22F578FD9B77}" destId="{D9061D1A-CCBB-4A31-ACC2-30E5E6FB8E10}" srcOrd="6" destOrd="0" parTransId="{3CB72883-A62E-4204-9E53-54AE8ECD60D0}" sibTransId="{69B37663-195D-49DA-AC41-FB26D82B1722}"/>
    <dgm:cxn modelId="{E3BBBF85-735D-4446-BF75-BBB2909D9FF8}" type="presParOf" srcId="{423CFD24-3690-4CEE-9F50-0F513B1E4BCA}" destId="{B2A1BC09-A0DA-4A37-8710-F75C3098D417}" srcOrd="0" destOrd="0" presId="urn:microsoft.com/office/officeart/2008/layout/LinedList"/>
    <dgm:cxn modelId="{E22C3533-4351-4CA9-A6D5-B0B7C4806049}" type="presParOf" srcId="{423CFD24-3690-4CEE-9F50-0F513B1E4BCA}" destId="{682F4999-7FD3-4936-A616-7B1BAE6BA8CE}" srcOrd="1" destOrd="0" presId="urn:microsoft.com/office/officeart/2008/layout/LinedList"/>
    <dgm:cxn modelId="{52A138FE-0805-438B-9C86-032762597A88}" type="presParOf" srcId="{682F4999-7FD3-4936-A616-7B1BAE6BA8CE}" destId="{7CB57EB0-BF32-44CF-B331-5C64DC18E9C9}" srcOrd="0" destOrd="0" presId="urn:microsoft.com/office/officeart/2008/layout/LinedList"/>
    <dgm:cxn modelId="{E90E442B-45DD-4F51-84EE-CA184FB4E086}" type="presParOf" srcId="{682F4999-7FD3-4936-A616-7B1BAE6BA8CE}" destId="{8707AD43-A879-48D7-BA62-1D6AC6820AF5}" srcOrd="1" destOrd="0" presId="urn:microsoft.com/office/officeart/2008/layout/LinedList"/>
    <dgm:cxn modelId="{A171A62B-BDA9-407F-87EB-0798E3DF360F}" type="presParOf" srcId="{423CFD24-3690-4CEE-9F50-0F513B1E4BCA}" destId="{E101876B-E905-4AEC-B630-D65E95A7AA62}" srcOrd="2" destOrd="0" presId="urn:microsoft.com/office/officeart/2008/layout/LinedList"/>
    <dgm:cxn modelId="{B72BA862-8187-4B87-83E6-375364F78271}" type="presParOf" srcId="{423CFD24-3690-4CEE-9F50-0F513B1E4BCA}" destId="{4BF73C7A-078A-4153-AFA9-D9A8C45501BD}" srcOrd="3" destOrd="0" presId="urn:microsoft.com/office/officeart/2008/layout/LinedList"/>
    <dgm:cxn modelId="{915D02BC-4A76-46B8-8F8E-EF4536AF6795}" type="presParOf" srcId="{4BF73C7A-078A-4153-AFA9-D9A8C45501BD}" destId="{A01187F5-20E3-44FE-8A93-981085D490A0}" srcOrd="0" destOrd="0" presId="urn:microsoft.com/office/officeart/2008/layout/LinedList"/>
    <dgm:cxn modelId="{EDF9C2FA-175B-435B-9DB9-6BD912D06814}" type="presParOf" srcId="{4BF73C7A-078A-4153-AFA9-D9A8C45501BD}" destId="{6DF94982-8A09-4227-8A51-3287825BE9C3}" srcOrd="1" destOrd="0" presId="urn:microsoft.com/office/officeart/2008/layout/LinedList"/>
    <dgm:cxn modelId="{563D13F4-B3F9-49C8-83BE-6683D457D640}" type="presParOf" srcId="{423CFD24-3690-4CEE-9F50-0F513B1E4BCA}" destId="{226BB97B-9C07-4979-B67A-628317EB01E6}" srcOrd="4" destOrd="0" presId="urn:microsoft.com/office/officeart/2008/layout/LinedList"/>
    <dgm:cxn modelId="{16E000A9-48CB-4ECF-9EAE-B21CAB067D14}" type="presParOf" srcId="{423CFD24-3690-4CEE-9F50-0F513B1E4BCA}" destId="{F45D3532-8F86-4FA1-9455-4310ECDD86F6}" srcOrd="5" destOrd="0" presId="urn:microsoft.com/office/officeart/2008/layout/LinedList"/>
    <dgm:cxn modelId="{C0FE510B-142B-4A60-815E-4194BA3C409D}" type="presParOf" srcId="{F45D3532-8F86-4FA1-9455-4310ECDD86F6}" destId="{402AB36E-0779-46B3-B40C-527E6E234079}" srcOrd="0" destOrd="0" presId="urn:microsoft.com/office/officeart/2008/layout/LinedList"/>
    <dgm:cxn modelId="{D033802E-03CC-4D1E-B6DB-42A0B5DF0714}" type="presParOf" srcId="{F45D3532-8F86-4FA1-9455-4310ECDD86F6}" destId="{B53A42C0-7E9C-4151-AAA2-1F188DC5D25F}" srcOrd="1" destOrd="0" presId="urn:microsoft.com/office/officeart/2008/layout/LinedList"/>
    <dgm:cxn modelId="{3688462B-F9F3-4943-BA98-E13B2BC63A9D}" type="presParOf" srcId="{423CFD24-3690-4CEE-9F50-0F513B1E4BCA}" destId="{B36D29CA-0A56-429D-BE63-A5FA19CED436}" srcOrd="6" destOrd="0" presId="urn:microsoft.com/office/officeart/2008/layout/LinedList"/>
    <dgm:cxn modelId="{E9CD5CD7-5004-4810-9ECA-2151C508155C}" type="presParOf" srcId="{423CFD24-3690-4CEE-9F50-0F513B1E4BCA}" destId="{132A19C1-D920-44A1-8F3D-D6B66B158DCD}" srcOrd="7" destOrd="0" presId="urn:microsoft.com/office/officeart/2008/layout/LinedList"/>
    <dgm:cxn modelId="{C7DD62DF-4382-4093-BEB1-533AF04D6632}" type="presParOf" srcId="{132A19C1-D920-44A1-8F3D-D6B66B158DCD}" destId="{4923D882-3A2A-414B-ABF0-6FF77D1D7D03}" srcOrd="0" destOrd="0" presId="urn:microsoft.com/office/officeart/2008/layout/LinedList"/>
    <dgm:cxn modelId="{20F5C2A7-27DC-4F86-AB06-E3FCEE429A3B}" type="presParOf" srcId="{132A19C1-D920-44A1-8F3D-D6B66B158DCD}" destId="{EFD89E72-BE59-404B-AD40-601E395AA4FC}" srcOrd="1" destOrd="0" presId="urn:microsoft.com/office/officeart/2008/layout/LinedList"/>
    <dgm:cxn modelId="{8CB55F05-3BD5-4DA8-8481-42FD4DD07168}" type="presParOf" srcId="{423CFD24-3690-4CEE-9F50-0F513B1E4BCA}" destId="{92B8A1AD-5E77-414B-8997-E127AA82FB15}" srcOrd="8" destOrd="0" presId="urn:microsoft.com/office/officeart/2008/layout/LinedList"/>
    <dgm:cxn modelId="{FAA6EEEA-CBAA-4DDF-AB54-0FBD92BD78E4}" type="presParOf" srcId="{423CFD24-3690-4CEE-9F50-0F513B1E4BCA}" destId="{2BB311D7-F160-4E62-A754-D55415EAE2F4}" srcOrd="9" destOrd="0" presId="urn:microsoft.com/office/officeart/2008/layout/LinedList"/>
    <dgm:cxn modelId="{D3042EF1-2DC5-4ED6-A4CF-98D744FC3A89}" type="presParOf" srcId="{2BB311D7-F160-4E62-A754-D55415EAE2F4}" destId="{4A971057-006F-404F-9DB4-F8D44F1A9D6C}" srcOrd="0" destOrd="0" presId="urn:microsoft.com/office/officeart/2008/layout/LinedList"/>
    <dgm:cxn modelId="{AF20AB4D-72FF-48F3-8F1E-C4285811E766}" type="presParOf" srcId="{2BB311D7-F160-4E62-A754-D55415EAE2F4}" destId="{07FA8931-32E7-47AF-A6AB-55075EA2D1C1}" srcOrd="1" destOrd="0" presId="urn:microsoft.com/office/officeart/2008/layout/LinedList"/>
    <dgm:cxn modelId="{AD5B12C4-B1FF-441F-B1A5-12F752F13DD4}" type="presParOf" srcId="{423CFD24-3690-4CEE-9F50-0F513B1E4BCA}" destId="{638866DD-0949-4098-989D-2807AA0AD9F2}" srcOrd="10" destOrd="0" presId="urn:microsoft.com/office/officeart/2008/layout/LinedList"/>
    <dgm:cxn modelId="{8FDFC50D-E65C-4392-9677-8504A6CA6816}" type="presParOf" srcId="{423CFD24-3690-4CEE-9F50-0F513B1E4BCA}" destId="{CD5204E2-31DE-486B-853A-07507821510B}" srcOrd="11" destOrd="0" presId="urn:microsoft.com/office/officeart/2008/layout/LinedList"/>
    <dgm:cxn modelId="{46ADD6D5-0071-46D7-AE10-FFDAC74F267F}" type="presParOf" srcId="{CD5204E2-31DE-486B-853A-07507821510B}" destId="{A6D59763-7A27-43FA-A7E5-CF3B22A71B8A}" srcOrd="0" destOrd="0" presId="urn:microsoft.com/office/officeart/2008/layout/LinedList"/>
    <dgm:cxn modelId="{117C35BF-D181-4D6D-9DE8-2D3C29387923}" type="presParOf" srcId="{CD5204E2-31DE-486B-853A-07507821510B}" destId="{2F35C907-3BDB-4E66-8E28-CDB319E59290}" srcOrd="1" destOrd="0" presId="urn:microsoft.com/office/officeart/2008/layout/LinedList"/>
    <dgm:cxn modelId="{4E49C473-BC99-4286-BEC4-E5D65B69842D}" type="presParOf" srcId="{423CFD24-3690-4CEE-9F50-0F513B1E4BCA}" destId="{81BC52FF-717D-4432-B2DD-451D8185CF15}" srcOrd="12" destOrd="0" presId="urn:microsoft.com/office/officeart/2008/layout/LinedList"/>
    <dgm:cxn modelId="{AF6F8C05-2E56-469F-95E7-B033B53742CA}" type="presParOf" srcId="{423CFD24-3690-4CEE-9F50-0F513B1E4BCA}" destId="{EAA49EB9-CCDA-4F4B-B3DF-16F1297DF583}" srcOrd="13" destOrd="0" presId="urn:microsoft.com/office/officeart/2008/layout/LinedList"/>
    <dgm:cxn modelId="{204A782C-7BA4-41FB-BDEF-3E37FBB19F3F}" type="presParOf" srcId="{EAA49EB9-CCDA-4F4B-B3DF-16F1297DF583}" destId="{54C51403-4FE9-48E2-B1AA-422EC9A7E434}" srcOrd="0" destOrd="0" presId="urn:microsoft.com/office/officeart/2008/layout/LinedList"/>
    <dgm:cxn modelId="{909DD0E9-6CEB-40B9-AE8B-7B94C4797561}" type="presParOf" srcId="{EAA49EB9-CCDA-4F4B-B3DF-16F1297DF583}" destId="{7EDFC3EE-4E72-4185-B2DF-4AD3336E08C6}" srcOrd="1" destOrd="0" presId="urn:microsoft.com/office/officeart/2008/layout/LinedList"/>
    <dgm:cxn modelId="{97CEB83F-4AFA-4FBC-9C29-4F2EA646460B}" type="presParOf" srcId="{423CFD24-3690-4CEE-9F50-0F513B1E4BCA}" destId="{4FE2773D-A3A5-48D6-8F41-B722A95C2572}" srcOrd="14" destOrd="0" presId="urn:microsoft.com/office/officeart/2008/layout/LinedList"/>
    <dgm:cxn modelId="{6CC1B6D4-2310-491B-92CD-DE79BC3208D7}" type="presParOf" srcId="{423CFD24-3690-4CEE-9F50-0F513B1E4BCA}" destId="{5979F7FD-1B48-4B88-AB00-18F5A52AC0E4}" srcOrd="15" destOrd="0" presId="urn:microsoft.com/office/officeart/2008/layout/LinedList"/>
    <dgm:cxn modelId="{2DD1080C-F6D0-4220-A5E4-9A1D7F5BC3E7}" type="presParOf" srcId="{5979F7FD-1B48-4B88-AB00-18F5A52AC0E4}" destId="{199AB34E-EED0-4520-95C3-44E2C336A612}" srcOrd="0" destOrd="0" presId="urn:microsoft.com/office/officeart/2008/layout/LinedList"/>
    <dgm:cxn modelId="{19482F70-F31B-4306-857B-E1F24E4FB9CF}" type="presParOf" srcId="{5979F7FD-1B48-4B88-AB00-18F5A52AC0E4}" destId="{CDA4E03E-7A75-4E51-921E-65EDA9BC5CA0}" srcOrd="1" destOrd="0" presId="urn:microsoft.com/office/officeart/2008/layout/LinedList"/>
    <dgm:cxn modelId="{5C0E3FBE-2102-4FFB-9FC7-75A3CDB2DED0}" type="presParOf" srcId="{423CFD24-3690-4CEE-9F50-0F513B1E4BCA}" destId="{6D1C759C-482C-4694-B767-E788EBFF4BD7}" srcOrd="16" destOrd="0" presId="urn:microsoft.com/office/officeart/2008/layout/LinedList"/>
    <dgm:cxn modelId="{BE4166BD-BDA8-4576-8733-F8A197DF7C6F}" type="presParOf" srcId="{423CFD24-3690-4CEE-9F50-0F513B1E4BCA}" destId="{DE985C63-FE0F-4678-94C5-10633464EFC4}" srcOrd="17" destOrd="0" presId="urn:microsoft.com/office/officeart/2008/layout/LinedList"/>
    <dgm:cxn modelId="{3107313F-4A14-45A3-90E4-B0BC3D3C4E0D}" type="presParOf" srcId="{DE985C63-FE0F-4678-94C5-10633464EFC4}" destId="{EFA4C4A0-8288-4027-979B-25C35E0E1FA1}" srcOrd="0" destOrd="0" presId="urn:microsoft.com/office/officeart/2008/layout/LinedList"/>
    <dgm:cxn modelId="{0E5A6895-5C4C-46E7-940A-81029DA9EDC2}" type="presParOf" srcId="{DE985C63-FE0F-4678-94C5-10633464EFC4}" destId="{E4E1D970-D007-45F8-86AE-6E8C96BD406F}" srcOrd="1" destOrd="0" presId="urn:microsoft.com/office/officeart/2008/layout/LinedList"/>
    <dgm:cxn modelId="{2B5ED3BE-2CA6-4159-9657-658DD1E4071B}" type="presParOf" srcId="{423CFD24-3690-4CEE-9F50-0F513B1E4BCA}" destId="{71278327-796A-45A1-84BF-D259CB79B98B}" srcOrd="18" destOrd="0" presId="urn:microsoft.com/office/officeart/2008/layout/LinedList"/>
    <dgm:cxn modelId="{7084D39E-0B30-4048-B243-0A63875F8AEB}" type="presParOf" srcId="{423CFD24-3690-4CEE-9F50-0F513B1E4BCA}" destId="{A2BA5C1A-4571-4A93-923D-28F5056E701C}" srcOrd="19" destOrd="0" presId="urn:microsoft.com/office/officeart/2008/layout/LinedList"/>
    <dgm:cxn modelId="{E0FAB9D5-C91D-4384-9370-3057DA2D20AD}" type="presParOf" srcId="{A2BA5C1A-4571-4A93-923D-28F5056E701C}" destId="{EC523213-512E-47FF-8449-0C4D696B818E}" srcOrd="0" destOrd="0" presId="urn:microsoft.com/office/officeart/2008/layout/LinedList"/>
    <dgm:cxn modelId="{FFF267E5-CAD9-4DE6-A229-20AB8DE2CB7C}" type="presParOf" srcId="{A2BA5C1A-4571-4A93-923D-28F5056E701C}" destId="{EAA1B759-BE5B-4B78-B202-C4F34BD90B21}" srcOrd="1" destOrd="0" presId="urn:microsoft.com/office/officeart/2008/layout/LinedList"/>
    <dgm:cxn modelId="{7582ACD3-7BC5-44F3-BFB6-35B5897C7173}" type="presParOf" srcId="{423CFD24-3690-4CEE-9F50-0F513B1E4BCA}" destId="{5B984264-046A-4123-B8D6-E52E7E8A84EA}" srcOrd="20" destOrd="0" presId="urn:microsoft.com/office/officeart/2008/layout/LinedList"/>
    <dgm:cxn modelId="{947A5CD8-6E2A-44C5-96E0-D69326FE43DD}" type="presParOf" srcId="{423CFD24-3690-4CEE-9F50-0F513B1E4BCA}" destId="{F2CCE117-B570-4DBF-933B-A93966CD0192}" srcOrd="21" destOrd="0" presId="urn:microsoft.com/office/officeart/2008/layout/LinedList"/>
    <dgm:cxn modelId="{DD5A01EA-51AB-40C3-80E1-290B90EC5BC9}" type="presParOf" srcId="{F2CCE117-B570-4DBF-933B-A93966CD0192}" destId="{8168934A-2B83-4026-B3DE-281D289CAD86}" srcOrd="0" destOrd="0" presId="urn:microsoft.com/office/officeart/2008/layout/LinedList"/>
    <dgm:cxn modelId="{3204E3BA-9026-4CB7-BBD4-DA065FB29093}" type="presParOf" srcId="{F2CCE117-B570-4DBF-933B-A93966CD0192}" destId="{930FAC7B-2E6E-4CFB-8885-A2198C10790F}" srcOrd="1" destOrd="0" presId="urn:microsoft.com/office/officeart/2008/layout/LinedList"/>
    <dgm:cxn modelId="{D6D65927-55E6-49DF-8284-3917D98F26E5}" type="presParOf" srcId="{423CFD24-3690-4CEE-9F50-0F513B1E4BCA}" destId="{68B579BE-C06E-4DAF-AE54-1687C0AAA28F}" srcOrd="22" destOrd="0" presId="urn:microsoft.com/office/officeart/2008/layout/LinedList"/>
    <dgm:cxn modelId="{6548C7EA-9853-4963-AC13-35944CAD7400}" type="presParOf" srcId="{423CFD24-3690-4CEE-9F50-0F513B1E4BCA}" destId="{3763CA95-C8EA-407E-A28A-64709CBC46BA}" srcOrd="23" destOrd="0" presId="urn:microsoft.com/office/officeart/2008/layout/LinedList"/>
    <dgm:cxn modelId="{2BF27DB4-E16D-4A10-8938-D5E9D65E8A94}" type="presParOf" srcId="{3763CA95-C8EA-407E-A28A-64709CBC46BA}" destId="{DF75EA65-FA27-4192-BDAB-BD1AE6F68D05}" srcOrd="0" destOrd="0" presId="urn:microsoft.com/office/officeart/2008/layout/LinedList"/>
    <dgm:cxn modelId="{F5985F0A-245D-4500-898F-7AF814A5E3EA}" type="presParOf" srcId="{3763CA95-C8EA-407E-A28A-64709CBC46BA}" destId="{C5A2DE1F-DFEB-4257-9136-807BCCDF5D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4727E0-759B-4EE5-AB18-A89C08B76B5E}"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40975151-6750-484D-A788-0959DCAC6C5D}">
      <dgm:prSet/>
      <dgm:spPr>
        <a:ln w="25400" cap="flat" cmpd="sng" algn="ctr">
          <a:solidFill>
            <a:schemeClr val="bg1">
              <a:lumMod val="100000"/>
            </a:schemeClr>
          </a:solidFill>
          <a:prstDash val="solid"/>
          <a:round/>
          <a:headEnd type="none" w="med" len="med"/>
          <a:tailEnd type="none" w="med" len="med"/>
        </a:ln>
      </dgm:spPr>
      <dgm:t>
        <a:bodyPr/>
        <a:lstStyle/>
        <a:p>
          <a:r>
            <a:rPr lang="en-US" dirty="0">
              <a:solidFill>
                <a:schemeClr val="tx2"/>
              </a:solidFill>
            </a:rPr>
            <a:t>Tax credit based on a percentage of the cost of qualified property</a:t>
          </a:r>
        </a:p>
      </dgm:t>
    </dgm:pt>
    <dgm:pt modelId="{E63196E2-01A7-4D7A-8FC0-EE98A20FF85C}" type="parTrans" cxnId="{9CECD182-F847-48C9-B986-6E5CC4FE3E3F}">
      <dgm:prSet/>
      <dgm:spPr/>
      <dgm:t>
        <a:bodyPr/>
        <a:lstStyle/>
        <a:p>
          <a:endParaRPr lang="en-US"/>
        </a:p>
      </dgm:t>
    </dgm:pt>
    <dgm:pt modelId="{42A15418-F87E-45D3-9581-F50791A086BC}" type="sibTrans" cxnId="{9CECD182-F847-48C9-B986-6E5CC4FE3E3F}">
      <dgm:prSet/>
      <dgm:spPr/>
      <dgm:t>
        <a:bodyPr/>
        <a:lstStyle/>
        <a:p>
          <a:endParaRPr lang="en-US"/>
        </a:p>
      </dgm:t>
    </dgm:pt>
    <dgm:pt modelId="{FABBDB65-62CF-4809-975F-C9B74E0881DB}">
      <dgm:prSet/>
      <dgm:spPr>
        <a:ln w="25400" cap="flat" cmpd="sng" algn="ctr">
          <a:solidFill>
            <a:schemeClr val="bg1">
              <a:lumMod val="100000"/>
            </a:schemeClr>
          </a:solidFill>
          <a:prstDash val="solid"/>
          <a:round/>
          <a:headEnd type="none" w="med" len="med"/>
          <a:tailEnd type="none" w="med" len="med"/>
        </a:ln>
      </dgm:spPr>
      <dgm:t>
        <a:bodyPr/>
        <a:lstStyle/>
        <a:p>
          <a:r>
            <a:rPr lang="en-US" dirty="0">
              <a:solidFill>
                <a:schemeClr val="tx2"/>
              </a:solidFill>
            </a:rPr>
            <a:t>6% base credit rate</a:t>
          </a:r>
        </a:p>
      </dgm:t>
    </dgm:pt>
    <dgm:pt modelId="{37C07ACF-AE5E-44C7-AB03-2D16066BB233}" type="parTrans" cxnId="{A7661B11-484C-4626-8DEC-F6C91DAFBA52}">
      <dgm:prSet/>
      <dgm:spPr/>
      <dgm:t>
        <a:bodyPr/>
        <a:lstStyle/>
        <a:p>
          <a:endParaRPr lang="en-US"/>
        </a:p>
      </dgm:t>
    </dgm:pt>
    <dgm:pt modelId="{332F2E95-616C-4B6B-8ED6-7134119FB253}" type="sibTrans" cxnId="{A7661B11-484C-4626-8DEC-F6C91DAFBA52}">
      <dgm:prSet/>
      <dgm:spPr/>
      <dgm:t>
        <a:bodyPr/>
        <a:lstStyle/>
        <a:p>
          <a:endParaRPr lang="en-US"/>
        </a:p>
      </dgm:t>
    </dgm:pt>
    <dgm:pt modelId="{AC48BAFB-1351-40DB-864E-5C9735C14E47}">
      <dgm:prSet/>
      <dgm:spPr>
        <a:ln w="25400" cap="flat" cmpd="sng" algn="ctr">
          <a:solidFill>
            <a:schemeClr val="bg1">
              <a:lumMod val="100000"/>
            </a:schemeClr>
          </a:solidFill>
          <a:prstDash val="solid"/>
          <a:round/>
          <a:headEnd type="none" w="med" len="med"/>
          <a:tailEnd type="none" w="med" len="med"/>
        </a:ln>
      </dgm:spPr>
      <dgm:t>
        <a:bodyPr/>
        <a:lstStyle/>
        <a:p>
          <a:r>
            <a:rPr lang="en-US" dirty="0">
              <a:solidFill>
                <a:schemeClr val="tx2"/>
              </a:solidFill>
            </a:rPr>
            <a:t>30% if less than 1 megawatt </a:t>
          </a:r>
        </a:p>
      </dgm:t>
    </dgm:pt>
    <dgm:pt modelId="{B67F05B1-0D0E-47DD-B640-B85EBFBFDB8C}" type="parTrans" cxnId="{4ECB2F15-D922-43C5-84DE-9EE26401C6B7}">
      <dgm:prSet/>
      <dgm:spPr/>
      <dgm:t>
        <a:bodyPr/>
        <a:lstStyle/>
        <a:p>
          <a:endParaRPr lang="en-US"/>
        </a:p>
      </dgm:t>
    </dgm:pt>
    <dgm:pt modelId="{42973B9A-B03D-4FFC-BB5E-3A3B3076A884}" type="sibTrans" cxnId="{4ECB2F15-D922-43C5-84DE-9EE26401C6B7}">
      <dgm:prSet/>
      <dgm:spPr/>
      <dgm:t>
        <a:bodyPr/>
        <a:lstStyle/>
        <a:p>
          <a:endParaRPr lang="en-US"/>
        </a:p>
      </dgm:t>
    </dgm:pt>
    <dgm:pt modelId="{FEB259E2-BE97-45FD-8B45-4C7B6823CF70}">
      <dgm:prSet/>
      <dgm:spPr>
        <a:solidFill>
          <a:schemeClr val="bg1">
            <a:lumMod val="100000"/>
          </a:schemeClr>
        </a:solidFill>
      </dgm:spPr>
      <dgm:t>
        <a:bodyPr/>
        <a:lstStyle/>
        <a:p>
          <a:r>
            <a:rPr lang="en-US" dirty="0"/>
            <a:t>Prevailing wage and apprenticeship (PWA) is met,</a:t>
          </a:r>
        </a:p>
      </dgm:t>
    </dgm:pt>
    <dgm:pt modelId="{4B514455-3608-4D74-9857-DBD540AD7ED0}" type="parTrans" cxnId="{E8979D64-9A9C-424A-BE9A-C303594F3D73}">
      <dgm:prSet/>
      <dgm:spPr/>
      <dgm:t>
        <a:bodyPr/>
        <a:lstStyle/>
        <a:p>
          <a:endParaRPr lang="en-US"/>
        </a:p>
      </dgm:t>
    </dgm:pt>
    <dgm:pt modelId="{2757BC2E-F0B6-464E-8092-0DE2878B31AA}" type="sibTrans" cxnId="{E8979D64-9A9C-424A-BE9A-C303594F3D73}">
      <dgm:prSet/>
      <dgm:spPr/>
      <dgm:t>
        <a:bodyPr/>
        <a:lstStyle/>
        <a:p>
          <a:endParaRPr lang="en-US"/>
        </a:p>
      </dgm:t>
    </dgm:pt>
    <dgm:pt modelId="{161DCB40-90D4-4875-8563-55F92CAB5746}">
      <dgm:prSet/>
      <dgm:spPr>
        <a:solidFill>
          <a:schemeClr val="bg1">
            <a:lumMod val="100000"/>
          </a:schemeClr>
        </a:solidFill>
      </dgm:spPr>
      <dgm:t>
        <a:bodyPr/>
        <a:lstStyle/>
        <a:p>
          <a:r>
            <a:rPr lang="en-US" dirty="0"/>
            <a:t>Construction started prior to Jan. 29, 2023, or</a:t>
          </a:r>
        </a:p>
      </dgm:t>
    </dgm:pt>
    <dgm:pt modelId="{76CF0257-925C-42FB-AECC-F7DF8308E67B}" type="parTrans" cxnId="{3770FCD1-AE54-485A-BC17-457043863DB8}">
      <dgm:prSet/>
      <dgm:spPr/>
      <dgm:t>
        <a:bodyPr/>
        <a:lstStyle/>
        <a:p>
          <a:endParaRPr lang="en-US"/>
        </a:p>
      </dgm:t>
    </dgm:pt>
    <dgm:pt modelId="{2BF60AD7-DD64-4C97-8A1C-987D381431FA}" type="sibTrans" cxnId="{3770FCD1-AE54-485A-BC17-457043863DB8}">
      <dgm:prSet/>
      <dgm:spPr/>
      <dgm:t>
        <a:bodyPr/>
        <a:lstStyle/>
        <a:p>
          <a:endParaRPr lang="en-US"/>
        </a:p>
      </dgm:t>
    </dgm:pt>
    <dgm:pt modelId="{02C01BE8-C828-4440-9BA6-26BCC45970B9}">
      <dgm:prSet/>
      <dgm:spPr>
        <a:solidFill>
          <a:schemeClr val="bg1">
            <a:lumMod val="100000"/>
          </a:schemeClr>
        </a:solidFill>
      </dgm:spPr>
      <dgm:t>
        <a:bodyPr/>
        <a:lstStyle/>
        <a:p>
          <a:r>
            <a:rPr lang="en-US" dirty="0"/>
            <a:t>System is less than 1 megawatt (does not apply to all ITC property)</a:t>
          </a:r>
        </a:p>
      </dgm:t>
    </dgm:pt>
    <dgm:pt modelId="{9B729332-AD5C-4ED5-83B0-A122AE6DE5C5}" type="parTrans" cxnId="{AFAAD755-7BAD-4272-B373-FECDCC0D20E5}">
      <dgm:prSet/>
      <dgm:spPr/>
      <dgm:t>
        <a:bodyPr/>
        <a:lstStyle/>
        <a:p>
          <a:endParaRPr lang="en-US"/>
        </a:p>
      </dgm:t>
    </dgm:pt>
    <dgm:pt modelId="{BD41BB29-CB9C-4B0B-B9CA-DAD4E05A647D}" type="sibTrans" cxnId="{AFAAD755-7BAD-4272-B373-FECDCC0D20E5}">
      <dgm:prSet/>
      <dgm:spPr/>
      <dgm:t>
        <a:bodyPr/>
        <a:lstStyle/>
        <a:p>
          <a:endParaRPr lang="en-US"/>
        </a:p>
      </dgm:t>
    </dgm:pt>
    <dgm:pt modelId="{1DA905C3-52F7-43F0-BC6C-5C945A3313C6}" type="pres">
      <dgm:prSet presAssocID="{344727E0-759B-4EE5-AB18-A89C08B76B5E}" presName="linear" presStyleCnt="0">
        <dgm:presLayoutVars>
          <dgm:dir/>
          <dgm:animLvl val="lvl"/>
          <dgm:resizeHandles val="exact"/>
        </dgm:presLayoutVars>
      </dgm:prSet>
      <dgm:spPr/>
    </dgm:pt>
    <dgm:pt modelId="{F1E949A2-953A-4AD0-B51F-CD278AF41234}" type="pres">
      <dgm:prSet presAssocID="{40975151-6750-484D-A788-0959DCAC6C5D}" presName="parentLin" presStyleCnt="0"/>
      <dgm:spPr/>
    </dgm:pt>
    <dgm:pt modelId="{9DC202B0-226E-454C-A69A-EEED99ECA446}" type="pres">
      <dgm:prSet presAssocID="{40975151-6750-484D-A788-0959DCAC6C5D}" presName="parentLeftMargin" presStyleLbl="node1" presStyleIdx="0" presStyleCnt="3"/>
      <dgm:spPr/>
    </dgm:pt>
    <dgm:pt modelId="{FC2C8E99-1569-4649-B494-89558A034C2B}" type="pres">
      <dgm:prSet presAssocID="{40975151-6750-484D-A788-0959DCAC6C5D}" presName="parentText" presStyleLbl="node1" presStyleIdx="0" presStyleCnt="3">
        <dgm:presLayoutVars>
          <dgm:chMax val="0"/>
          <dgm:bulletEnabled val="1"/>
        </dgm:presLayoutVars>
      </dgm:prSet>
      <dgm:spPr/>
    </dgm:pt>
    <dgm:pt modelId="{09FA7B7D-54A5-4B01-8373-98A3AE5666AD}" type="pres">
      <dgm:prSet presAssocID="{40975151-6750-484D-A788-0959DCAC6C5D}" presName="negativeSpace" presStyleCnt="0"/>
      <dgm:spPr/>
    </dgm:pt>
    <dgm:pt modelId="{56093AFB-9CF0-47C7-85BE-5A9FDB083EF7}" type="pres">
      <dgm:prSet presAssocID="{40975151-6750-484D-A788-0959DCAC6C5D}" presName="childText" presStyleLbl="conFgAcc1" presStyleIdx="0" presStyleCnt="3">
        <dgm:presLayoutVars>
          <dgm:bulletEnabled val="1"/>
        </dgm:presLayoutVars>
      </dgm:prSet>
      <dgm:spPr/>
    </dgm:pt>
    <dgm:pt modelId="{63F82C33-01AF-4DEC-A90A-87E131E61CEC}" type="pres">
      <dgm:prSet presAssocID="{42A15418-F87E-45D3-9581-F50791A086BC}" presName="spaceBetweenRectangles" presStyleCnt="0"/>
      <dgm:spPr/>
    </dgm:pt>
    <dgm:pt modelId="{BBF1B208-8BAA-4DDE-BC7C-3A3BDB744350}" type="pres">
      <dgm:prSet presAssocID="{FABBDB65-62CF-4809-975F-C9B74E0881DB}" presName="parentLin" presStyleCnt="0"/>
      <dgm:spPr/>
    </dgm:pt>
    <dgm:pt modelId="{2B56BF5F-9351-4C28-B321-C8E58EA53335}" type="pres">
      <dgm:prSet presAssocID="{FABBDB65-62CF-4809-975F-C9B74E0881DB}" presName="parentLeftMargin" presStyleLbl="node1" presStyleIdx="0" presStyleCnt="3"/>
      <dgm:spPr/>
    </dgm:pt>
    <dgm:pt modelId="{040E32F7-0AAD-4963-93EC-0FDEAFDE6744}" type="pres">
      <dgm:prSet presAssocID="{FABBDB65-62CF-4809-975F-C9B74E0881DB}" presName="parentText" presStyleLbl="node1" presStyleIdx="1" presStyleCnt="3">
        <dgm:presLayoutVars>
          <dgm:chMax val="0"/>
          <dgm:bulletEnabled val="1"/>
        </dgm:presLayoutVars>
      </dgm:prSet>
      <dgm:spPr/>
    </dgm:pt>
    <dgm:pt modelId="{83F62F7E-0F54-4827-969D-04E5C3AC1AC9}" type="pres">
      <dgm:prSet presAssocID="{FABBDB65-62CF-4809-975F-C9B74E0881DB}" presName="negativeSpace" presStyleCnt="0"/>
      <dgm:spPr/>
    </dgm:pt>
    <dgm:pt modelId="{592C7DD8-47D5-490A-BC11-27304713A113}" type="pres">
      <dgm:prSet presAssocID="{FABBDB65-62CF-4809-975F-C9B74E0881DB}" presName="childText" presStyleLbl="conFgAcc1" presStyleIdx="1" presStyleCnt="3">
        <dgm:presLayoutVars>
          <dgm:bulletEnabled val="1"/>
        </dgm:presLayoutVars>
      </dgm:prSet>
      <dgm:spPr/>
    </dgm:pt>
    <dgm:pt modelId="{EF191943-0A1A-4F07-9C6F-F38BC8C5BD78}" type="pres">
      <dgm:prSet presAssocID="{332F2E95-616C-4B6B-8ED6-7134119FB253}" presName="spaceBetweenRectangles" presStyleCnt="0"/>
      <dgm:spPr/>
    </dgm:pt>
    <dgm:pt modelId="{1FC84B17-09F5-4D64-8FFF-232425AD7FCF}" type="pres">
      <dgm:prSet presAssocID="{AC48BAFB-1351-40DB-864E-5C9735C14E47}" presName="parentLin" presStyleCnt="0"/>
      <dgm:spPr/>
    </dgm:pt>
    <dgm:pt modelId="{34DE212F-01EA-4242-8437-BB39E018B46B}" type="pres">
      <dgm:prSet presAssocID="{AC48BAFB-1351-40DB-864E-5C9735C14E47}" presName="parentLeftMargin" presStyleLbl="node1" presStyleIdx="1" presStyleCnt="3"/>
      <dgm:spPr/>
    </dgm:pt>
    <dgm:pt modelId="{06E41A12-4E9F-45F7-B1D3-F7844B9E9F0A}" type="pres">
      <dgm:prSet presAssocID="{AC48BAFB-1351-40DB-864E-5C9735C14E47}" presName="parentText" presStyleLbl="node1" presStyleIdx="2" presStyleCnt="3">
        <dgm:presLayoutVars>
          <dgm:chMax val="0"/>
          <dgm:bulletEnabled val="1"/>
        </dgm:presLayoutVars>
      </dgm:prSet>
      <dgm:spPr/>
    </dgm:pt>
    <dgm:pt modelId="{0D1FAC9C-DED6-4788-9135-9CC17B8D2D98}" type="pres">
      <dgm:prSet presAssocID="{AC48BAFB-1351-40DB-864E-5C9735C14E47}" presName="negativeSpace" presStyleCnt="0"/>
      <dgm:spPr/>
    </dgm:pt>
    <dgm:pt modelId="{A8A8B6E4-6479-4F06-B95B-8148DA1967F0}" type="pres">
      <dgm:prSet presAssocID="{AC48BAFB-1351-40DB-864E-5C9735C14E47}" presName="childText" presStyleLbl="conFgAcc1" presStyleIdx="2" presStyleCnt="3">
        <dgm:presLayoutVars>
          <dgm:bulletEnabled val="1"/>
        </dgm:presLayoutVars>
      </dgm:prSet>
      <dgm:spPr/>
    </dgm:pt>
  </dgm:ptLst>
  <dgm:cxnLst>
    <dgm:cxn modelId="{A7661B11-484C-4626-8DEC-F6C91DAFBA52}" srcId="{344727E0-759B-4EE5-AB18-A89C08B76B5E}" destId="{FABBDB65-62CF-4809-975F-C9B74E0881DB}" srcOrd="1" destOrd="0" parTransId="{37C07ACF-AE5E-44C7-AB03-2D16066BB233}" sibTransId="{332F2E95-616C-4B6B-8ED6-7134119FB253}"/>
    <dgm:cxn modelId="{4ECB2F15-D922-43C5-84DE-9EE26401C6B7}" srcId="{344727E0-759B-4EE5-AB18-A89C08B76B5E}" destId="{AC48BAFB-1351-40DB-864E-5C9735C14E47}" srcOrd="2" destOrd="0" parTransId="{B67F05B1-0D0E-47DD-B640-B85EBFBFDB8C}" sibTransId="{42973B9A-B03D-4FFC-BB5E-3A3B3076A884}"/>
    <dgm:cxn modelId="{588A7220-AAF3-424B-9D88-2DB4A72551CF}" type="presOf" srcId="{40975151-6750-484D-A788-0959DCAC6C5D}" destId="{FC2C8E99-1569-4649-B494-89558A034C2B}" srcOrd="1" destOrd="0" presId="urn:microsoft.com/office/officeart/2005/8/layout/list1"/>
    <dgm:cxn modelId="{85F2453A-E1C4-4248-8C18-241339F9057E}" type="presOf" srcId="{02C01BE8-C828-4440-9BA6-26BCC45970B9}" destId="{A8A8B6E4-6479-4F06-B95B-8148DA1967F0}" srcOrd="0" destOrd="2" presId="urn:microsoft.com/office/officeart/2005/8/layout/list1"/>
    <dgm:cxn modelId="{9A3B805C-B024-4E71-9280-9957158A46FC}" type="presOf" srcId="{FEB259E2-BE97-45FD-8B45-4C7B6823CF70}" destId="{A8A8B6E4-6479-4F06-B95B-8148DA1967F0}" srcOrd="0" destOrd="0" presId="urn:microsoft.com/office/officeart/2005/8/layout/list1"/>
    <dgm:cxn modelId="{017E0E5D-96B1-4A1F-A2BF-8A9AE34A28A7}" type="presOf" srcId="{161DCB40-90D4-4875-8563-55F92CAB5746}" destId="{A8A8B6E4-6479-4F06-B95B-8148DA1967F0}" srcOrd="0" destOrd="1" presId="urn:microsoft.com/office/officeart/2005/8/layout/list1"/>
    <dgm:cxn modelId="{E8979D64-9A9C-424A-BE9A-C303594F3D73}" srcId="{AC48BAFB-1351-40DB-864E-5C9735C14E47}" destId="{FEB259E2-BE97-45FD-8B45-4C7B6823CF70}" srcOrd="0" destOrd="0" parTransId="{4B514455-3608-4D74-9857-DBD540AD7ED0}" sibTransId="{2757BC2E-F0B6-464E-8092-0DE2878B31AA}"/>
    <dgm:cxn modelId="{6038EC4D-F8F0-4742-9D4C-60709FB74107}" type="presOf" srcId="{FABBDB65-62CF-4809-975F-C9B74E0881DB}" destId="{040E32F7-0AAD-4963-93EC-0FDEAFDE6744}" srcOrd="1" destOrd="0" presId="urn:microsoft.com/office/officeart/2005/8/layout/list1"/>
    <dgm:cxn modelId="{AFAAD755-7BAD-4272-B373-FECDCC0D20E5}" srcId="{AC48BAFB-1351-40DB-864E-5C9735C14E47}" destId="{02C01BE8-C828-4440-9BA6-26BCC45970B9}" srcOrd="2" destOrd="0" parTransId="{9B729332-AD5C-4ED5-83B0-A122AE6DE5C5}" sibTransId="{BD41BB29-CB9C-4B0B-B9CA-DAD4E05A647D}"/>
    <dgm:cxn modelId="{429D1078-1A94-4D11-878E-E1D42C9BF55D}" type="presOf" srcId="{AC48BAFB-1351-40DB-864E-5C9735C14E47}" destId="{34DE212F-01EA-4242-8437-BB39E018B46B}" srcOrd="0" destOrd="0" presId="urn:microsoft.com/office/officeart/2005/8/layout/list1"/>
    <dgm:cxn modelId="{BFBD4A7D-21C6-4A18-98FC-C02FD1096CAB}" type="presOf" srcId="{FABBDB65-62CF-4809-975F-C9B74E0881DB}" destId="{2B56BF5F-9351-4C28-B321-C8E58EA53335}" srcOrd="0" destOrd="0" presId="urn:microsoft.com/office/officeart/2005/8/layout/list1"/>
    <dgm:cxn modelId="{9CECD182-F847-48C9-B986-6E5CC4FE3E3F}" srcId="{344727E0-759B-4EE5-AB18-A89C08B76B5E}" destId="{40975151-6750-484D-A788-0959DCAC6C5D}" srcOrd="0" destOrd="0" parTransId="{E63196E2-01A7-4D7A-8FC0-EE98A20FF85C}" sibTransId="{42A15418-F87E-45D3-9581-F50791A086BC}"/>
    <dgm:cxn modelId="{3770FCD1-AE54-485A-BC17-457043863DB8}" srcId="{AC48BAFB-1351-40DB-864E-5C9735C14E47}" destId="{161DCB40-90D4-4875-8563-55F92CAB5746}" srcOrd="1" destOrd="0" parTransId="{76CF0257-925C-42FB-AECC-F7DF8308E67B}" sibTransId="{2BF60AD7-DD64-4C97-8A1C-987D381431FA}"/>
    <dgm:cxn modelId="{7456A0D7-821A-42C8-BC0D-CA719F084BBC}" type="presOf" srcId="{AC48BAFB-1351-40DB-864E-5C9735C14E47}" destId="{06E41A12-4E9F-45F7-B1D3-F7844B9E9F0A}" srcOrd="1" destOrd="0" presId="urn:microsoft.com/office/officeart/2005/8/layout/list1"/>
    <dgm:cxn modelId="{0C4BDBEE-9810-4EC1-9D7A-594C77DF21EF}" type="presOf" srcId="{344727E0-759B-4EE5-AB18-A89C08B76B5E}" destId="{1DA905C3-52F7-43F0-BC6C-5C945A3313C6}" srcOrd="0" destOrd="0" presId="urn:microsoft.com/office/officeart/2005/8/layout/list1"/>
    <dgm:cxn modelId="{759A11F3-4941-41D6-8458-E58D9E2C946F}" type="presOf" srcId="{40975151-6750-484D-A788-0959DCAC6C5D}" destId="{9DC202B0-226E-454C-A69A-EEED99ECA446}" srcOrd="0" destOrd="0" presId="urn:microsoft.com/office/officeart/2005/8/layout/list1"/>
    <dgm:cxn modelId="{2418BF86-C2D0-418F-8B2E-CF9B4FCA9F7A}" type="presParOf" srcId="{1DA905C3-52F7-43F0-BC6C-5C945A3313C6}" destId="{F1E949A2-953A-4AD0-B51F-CD278AF41234}" srcOrd="0" destOrd="0" presId="urn:microsoft.com/office/officeart/2005/8/layout/list1"/>
    <dgm:cxn modelId="{AAE4DC57-EA0D-4588-A135-E8B02FA7A67B}" type="presParOf" srcId="{F1E949A2-953A-4AD0-B51F-CD278AF41234}" destId="{9DC202B0-226E-454C-A69A-EEED99ECA446}" srcOrd="0" destOrd="0" presId="urn:microsoft.com/office/officeart/2005/8/layout/list1"/>
    <dgm:cxn modelId="{23C3F5E6-AECA-4874-AF56-8DDDEB10526E}" type="presParOf" srcId="{F1E949A2-953A-4AD0-B51F-CD278AF41234}" destId="{FC2C8E99-1569-4649-B494-89558A034C2B}" srcOrd="1" destOrd="0" presId="urn:microsoft.com/office/officeart/2005/8/layout/list1"/>
    <dgm:cxn modelId="{83595B9E-D723-4D7D-B1E8-B5BBCE8FBA13}" type="presParOf" srcId="{1DA905C3-52F7-43F0-BC6C-5C945A3313C6}" destId="{09FA7B7D-54A5-4B01-8373-98A3AE5666AD}" srcOrd="1" destOrd="0" presId="urn:microsoft.com/office/officeart/2005/8/layout/list1"/>
    <dgm:cxn modelId="{74F671CC-F0A7-4AE0-83B4-5FED56D7DB2B}" type="presParOf" srcId="{1DA905C3-52F7-43F0-BC6C-5C945A3313C6}" destId="{56093AFB-9CF0-47C7-85BE-5A9FDB083EF7}" srcOrd="2" destOrd="0" presId="urn:microsoft.com/office/officeart/2005/8/layout/list1"/>
    <dgm:cxn modelId="{6E7A1084-A56D-44C1-924A-8215FB9CA250}" type="presParOf" srcId="{1DA905C3-52F7-43F0-BC6C-5C945A3313C6}" destId="{63F82C33-01AF-4DEC-A90A-87E131E61CEC}" srcOrd="3" destOrd="0" presId="urn:microsoft.com/office/officeart/2005/8/layout/list1"/>
    <dgm:cxn modelId="{B0CE4808-D6AB-47E0-A2D5-681141C5EDE3}" type="presParOf" srcId="{1DA905C3-52F7-43F0-BC6C-5C945A3313C6}" destId="{BBF1B208-8BAA-4DDE-BC7C-3A3BDB744350}" srcOrd="4" destOrd="0" presId="urn:microsoft.com/office/officeart/2005/8/layout/list1"/>
    <dgm:cxn modelId="{783CA7BA-BBFE-4A0C-9994-0EB2CAF18375}" type="presParOf" srcId="{BBF1B208-8BAA-4DDE-BC7C-3A3BDB744350}" destId="{2B56BF5F-9351-4C28-B321-C8E58EA53335}" srcOrd="0" destOrd="0" presId="urn:microsoft.com/office/officeart/2005/8/layout/list1"/>
    <dgm:cxn modelId="{941148A8-461D-476C-9E74-02E16CD30763}" type="presParOf" srcId="{BBF1B208-8BAA-4DDE-BC7C-3A3BDB744350}" destId="{040E32F7-0AAD-4963-93EC-0FDEAFDE6744}" srcOrd="1" destOrd="0" presId="urn:microsoft.com/office/officeart/2005/8/layout/list1"/>
    <dgm:cxn modelId="{83387F98-B3DF-46DF-A5C4-719C4A748B40}" type="presParOf" srcId="{1DA905C3-52F7-43F0-BC6C-5C945A3313C6}" destId="{83F62F7E-0F54-4827-969D-04E5C3AC1AC9}" srcOrd="5" destOrd="0" presId="urn:microsoft.com/office/officeart/2005/8/layout/list1"/>
    <dgm:cxn modelId="{BF993476-0B01-454B-85F6-1355D7B081CA}" type="presParOf" srcId="{1DA905C3-52F7-43F0-BC6C-5C945A3313C6}" destId="{592C7DD8-47D5-490A-BC11-27304713A113}" srcOrd="6" destOrd="0" presId="urn:microsoft.com/office/officeart/2005/8/layout/list1"/>
    <dgm:cxn modelId="{0AA0D72A-9AC6-4B52-8A81-0843AF70CA13}" type="presParOf" srcId="{1DA905C3-52F7-43F0-BC6C-5C945A3313C6}" destId="{EF191943-0A1A-4F07-9C6F-F38BC8C5BD78}" srcOrd="7" destOrd="0" presId="urn:microsoft.com/office/officeart/2005/8/layout/list1"/>
    <dgm:cxn modelId="{41FBFA5C-6ACE-41AE-9B29-C1FF76022210}" type="presParOf" srcId="{1DA905C3-52F7-43F0-BC6C-5C945A3313C6}" destId="{1FC84B17-09F5-4D64-8FFF-232425AD7FCF}" srcOrd="8" destOrd="0" presId="urn:microsoft.com/office/officeart/2005/8/layout/list1"/>
    <dgm:cxn modelId="{E8A25554-A2D6-40F1-AF1B-A90CA607E1EF}" type="presParOf" srcId="{1FC84B17-09F5-4D64-8FFF-232425AD7FCF}" destId="{34DE212F-01EA-4242-8437-BB39E018B46B}" srcOrd="0" destOrd="0" presId="urn:microsoft.com/office/officeart/2005/8/layout/list1"/>
    <dgm:cxn modelId="{C862AADC-D522-42D3-94A1-9CD2FC580796}" type="presParOf" srcId="{1FC84B17-09F5-4D64-8FFF-232425AD7FCF}" destId="{06E41A12-4E9F-45F7-B1D3-F7844B9E9F0A}" srcOrd="1" destOrd="0" presId="urn:microsoft.com/office/officeart/2005/8/layout/list1"/>
    <dgm:cxn modelId="{53492794-3A8E-4A3E-B177-7A3051822248}" type="presParOf" srcId="{1DA905C3-52F7-43F0-BC6C-5C945A3313C6}" destId="{0D1FAC9C-DED6-4788-9135-9CC17B8D2D98}" srcOrd="9" destOrd="0" presId="urn:microsoft.com/office/officeart/2005/8/layout/list1"/>
    <dgm:cxn modelId="{D1C9EB9B-0058-4B8E-B661-0793602448E3}" type="presParOf" srcId="{1DA905C3-52F7-43F0-BC6C-5C945A3313C6}" destId="{A8A8B6E4-6479-4F06-B95B-8148DA1967F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DAECFE-7F95-4C9C-8D24-F18AE33EEF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45CF5ED-CC9B-4D35-82A5-AE3FB319F460}">
      <dgm:prSet/>
      <dgm:spPr>
        <a:ln w="25400" cap="flat" cmpd="sng" algn="ctr">
          <a:solidFill>
            <a:schemeClr val="bg1">
              <a:lumMod val="100000"/>
            </a:schemeClr>
          </a:solidFill>
          <a:prstDash val="solid"/>
          <a:round/>
          <a:headEnd type="none" w="med" len="med"/>
          <a:tailEnd type="none" w="med" len="med"/>
        </a:ln>
      </dgm:spPr>
      <dgm:t>
        <a:bodyPr/>
        <a:lstStyle/>
        <a:p>
          <a:r>
            <a:rPr lang="en-US" dirty="0">
              <a:solidFill>
                <a:schemeClr val="bg1">
                  <a:lumMod val="100000"/>
                </a:schemeClr>
              </a:solidFill>
            </a:rPr>
            <a:t>Solar </a:t>
          </a:r>
          <a:br>
            <a:rPr lang="en-US" dirty="0">
              <a:solidFill>
                <a:schemeClr val="bg1">
                  <a:lumMod val="100000"/>
                </a:schemeClr>
              </a:solidFill>
            </a:rPr>
          </a:br>
          <a:r>
            <a:rPr lang="en-US" dirty="0">
              <a:solidFill>
                <a:schemeClr val="bg1">
                  <a:lumMod val="100000"/>
                </a:schemeClr>
              </a:solidFill>
            </a:rPr>
            <a:t>(rooftop, car port, ground-mounted)</a:t>
          </a:r>
        </a:p>
      </dgm:t>
    </dgm:pt>
    <dgm:pt modelId="{F6E1413D-0A90-4A1D-9148-D4E57B452437}" type="parTrans" cxnId="{B6CF140C-07CE-486B-B6F6-0A00AC09AB1A}">
      <dgm:prSet/>
      <dgm:spPr/>
      <dgm:t>
        <a:bodyPr/>
        <a:lstStyle/>
        <a:p>
          <a:endParaRPr lang="en-US"/>
        </a:p>
      </dgm:t>
    </dgm:pt>
    <dgm:pt modelId="{7C0DA9BB-3E77-4078-BE2D-508E8F898EB0}" type="sibTrans" cxnId="{B6CF140C-07CE-486B-B6F6-0A00AC09AB1A}">
      <dgm:prSet/>
      <dgm:spPr/>
      <dgm:t>
        <a:bodyPr/>
        <a:lstStyle/>
        <a:p>
          <a:endParaRPr lang="en-US"/>
        </a:p>
      </dgm:t>
    </dgm:pt>
    <dgm:pt modelId="{4AA0D92B-5A7A-401D-BA92-8C4686ECCC65}">
      <dgm:prSet/>
      <dgm:spPr>
        <a:ln w="25400" cap="flat" cmpd="sng" algn="ctr">
          <a:solidFill>
            <a:schemeClr val="bg1">
              <a:lumMod val="100000"/>
            </a:schemeClr>
          </a:solidFill>
          <a:prstDash val="solid"/>
          <a:round/>
          <a:headEnd type="none" w="med" len="med"/>
          <a:tailEnd type="none" w="med" len="med"/>
        </a:ln>
      </dgm:spPr>
      <dgm:t>
        <a:bodyPr/>
        <a:lstStyle/>
        <a:p>
          <a:r>
            <a:rPr lang="en-US" dirty="0">
              <a:solidFill>
                <a:schemeClr val="bg1">
                  <a:lumMod val="100000"/>
                </a:schemeClr>
              </a:solidFill>
            </a:rPr>
            <a:t>Geothermal</a:t>
          </a:r>
        </a:p>
      </dgm:t>
    </dgm:pt>
    <dgm:pt modelId="{D36F5FEA-BB1F-45EC-8FAF-AEB9E2B48735}" type="parTrans" cxnId="{16B54D47-A047-4330-B327-804C56907245}">
      <dgm:prSet/>
      <dgm:spPr/>
      <dgm:t>
        <a:bodyPr/>
        <a:lstStyle/>
        <a:p>
          <a:endParaRPr lang="en-US"/>
        </a:p>
      </dgm:t>
    </dgm:pt>
    <dgm:pt modelId="{0E03005C-EF10-4FA7-BC9D-1F8AF5026D0B}" type="sibTrans" cxnId="{16B54D47-A047-4330-B327-804C56907245}">
      <dgm:prSet/>
      <dgm:spPr/>
      <dgm:t>
        <a:bodyPr/>
        <a:lstStyle/>
        <a:p>
          <a:endParaRPr lang="en-US"/>
        </a:p>
      </dgm:t>
    </dgm:pt>
    <dgm:pt modelId="{209F9685-F314-46E8-A9D7-DF28D16A6407}">
      <dgm:prSet/>
      <dgm:spPr>
        <a:ln w="25400" cap="flat" cmpd="sng" algn="ctr">
          <a:solidFill>
            <a:schemeClr val="bg1">
              <a:lumMod val="100000"/>
            </a:schemeClr>
          </a:solidFill>
          <a:prstDash val="solid"/>
          <a:round/>
          <a:headEnd type="none" w="med" len="med"/>
          <a:tailEnd type="none" w="med" len="med"/>
        </a:ln>
      </dgm:spPr>
      <dgm:t>
        <a:bodyPr/>
        <a:lstStyle/>
        <a:p>
          <a:r>
            <a:rPr lang="en-US">
              <a:solidFill>
                <a:schemeClr val="bg1">
                  <a:lumMod val="100000"/>
                </a:schemeClr>
              </a:solidFill>
            </a:rPr>
            <a:t>Wind</a:t>
          </a:r>
        </a:p>
      </dgm:t>
    </dgm:pt>
    <dgm:pt modelId="{B8D85C02-F87C-42EE-A0D7-E0E403074B18}" type="parTrans" cxnId="{A33AB8EE-6010-434F-B4D7-35B033436B3D}">
      <dgm:prSet/>
      <dgm:spPr/>
      <dgm:t>
        <a:bodyPr/>
        <a:lstStyle/>
        <a:p>
          <a:endParaRPr lang="en-US"/>
        </a:p>
      </dgm:t>
    </dgm:pt>
    <dgm:pt modelId="{220EDACA-304A-47A0-9771-91B17D578AB9}" type="sibTrans" cxnId="{A33AB8EE-6010-434F-B4D7-35B033436B3D}">
      <dgm:prSet/>
      <dgm:spPr/>
      <dgm:t>
        <a:bodyPr/>
        <a:lstStyle/>
        <a:p>
          <a:endParaRPr lang="en-US"/>
        </a:p>
      </dgm:t>
    </dgm:pt>
    <dgm:pt modelId="{ABB25779-8FD2-4DB3-8EB5-99CF209DD467}">
      <dgm:prSet/>
      <dgm:spPr>
        <a:ln w="25400" cap="flat" cmpd="sng" algn="ctr">
          <a:solidFill>
            <a:schemeClr val="bg1">
              <a:lumMod val="100000"/>
            </a:schemeClr>
          </a:solidFill>
          <a:prstDash val="solid"/>
          <a:round/>
          <a:headEnd type="none" w="med" len="med"/>
          <a:tailEnd type="none" w="med" len="med"/>
        </a:ln>
      </dgm:spPr>
      <dgm:t>
        <a:bodyPr/>
        <a:lstStyle/>
        <a:p>
          <a:r>
            <a:rPr lang="en-US">
              <a:solidFill>
                <a:schemeClr val="bg1">
                  <a:lumMod val="100000"/>
                </a:schemeClr>
              </a:solidFill>
            </a:rPr>
            <a:t>Biogas</a:t>
          </a:r>
        </a:p>
      </dgm:t>
    </dgm:pt>
    <dgm:pt modelId="{C3AFD207-3ADA-4792-AC49-D4DF22D20967}" type="parTrans" cxnId="{1F239569-8F84-4470-AE4B-24ADE3FD6833}">
      <dgm:prSet/>
      <dgm:spPr/>
      <dgm:t>
        <a:bodyPr/>
        <a:lstStyle/>
        <a:p>
          <a:endParaRPr lang="en-US"/>
        </a:p>
      </dgm:t>
    </dgm:pt>
    <dgm:pt modelId="{8BF89527-0619-4704-90D1-B42BC192D27C}" type="sibTrans" cxnId="{1F239569-8F84-4470-AE4B-24ADE3FD6833}">
      <dgm:prSet/>
      <dgm:spPr/>
      <dgm:t>
        <a:bodyPr/>
        <a:lstStyle/>
        <a:p>
          <a:endParaRPr lang="en-US"/>
        </a:p>
      </dgm:t>
    </dgm:pt>
    <dgm:pt modelId="{46E959D3-6383-4E0E-AC8D-817BA13B4E44}">
      <dgm:prSet/>
      <dgm:spPr>
        <a:ln w="25400" cap="flat" cmpd="sng" algn="ctr">
          <a:solidFill>
            <a:schemeClr val="bg1">
              <a:lumMod val="100000"/>
            </a:schemeClr>
          </a:solidFill>
          <a:prstDash val="solid"/>
          <a:round/>
          <a:headEnd type="none" w="med" len="med"/>
          <a:tailEnd type="none" w="med" len="med"/>
        </a:ln>
      </dgm:spPr>
      <dgm:t>
        <a:bodyPr/>
        <a:lstStyle/>
        <a:p>
          <a:r>
            <a:rPr lang="en-US">
              <a:solidFill>
                <a:schemeClr val="bg1">
                  <a:lumMod val="100000"/>
                </a:schemeClr>
              </a:solidFill>
            </a:rPr>
            <a:t>Battery energy storage systems </a:t>
          </a:r>
        </a:p>
      </dgm:t>
    </dgm:pt>
    <dgm:pt modelId="{DAD80C02-CC80-4D7C-A70F-14847F6559D1}" type="parTrans" cxnId="{15EB15B6-2719-478D-A309-4C3F6614FB55}">
      <dgm:prSet/>
      <dgm:spPr/>
      <dgm:t>
        <a:bodyPr/>
        <a:lstStyle/>
        <a:p>
          <a:endParaRPr lang="en-US"/>
        </a:p>
      </dgm:t>
    </dgm:pt>
    <dgm:pt modelId="{64A8E097-57B4-433A-A593-D91A96A141BA}" type="sibTrans" cxnId="{15EB15B6-2719-478D-A309-4C3F6614FB55}">
      <dgm:prSet/>
      <dgm:spPr/>
      <dgm:t>
        <a:bodyPr/>
        <a:lstStyle/>
        <a:p>
          <a:endParaRPr lang="en-US"/>
        </a:p>
      </dgm:t>
    </dgm:pt>
    <dgm:pt modelId="{E2683362-D79B-4190-A4A1-9F075E3A3147}">
      <dgm:prSet/>
      <dgm:spPr>
        <a:ln w="25400" cap="flat" cmpd="sng" algn="ctr">
          <a:solidFill>
            <a:schemeClr val="bg1">
              <a:lumMod val="100000"/>
            </a:schemeClr>
          </a:solidFill>
          <a:prstDash val="solid"/>
          <a:round/>
          <a:headEnd type="none" w="med" len="med"/>
          <a:tailEnd type="none" w="med" len="med"/>
        </a:ln>
      </dgm:spPr>
      <dgm:t>
        <a:bodyPr/>
        <a:lstStyle/>
        <a:p>
          <a:r>
            <a:rPr lang="en-US">
              <a:solidFill>
                <a:schemeClr val="bg1">
                  <a:lumMod val="100000"/>
                </a:schemeClr>
              </a:solidFill>
            </a:rPr>
            <a:t>Combined heat and power systems </a:t>
          </a:r>
        </a:p>
      </dgm:t>
    </dgm:pt>
    <dgm:pt modelId="{E687262D-95E4-484D-9E15-CAA0FBDB30FB}" type="parTrans" cxnId="{D6B89A68-75CC-415A-B33D-4037F72FDEBB}">
      <dgm:prSet/>
      <dgm:spPr/>
      <dgm:t>
        <a:bodyPr/>
        <a:lstStyle/>
        <a:p>
          <a:endParaRPr lang="en-US"/>
        </a:p>
      </dgm:t>
    </dgm:pt>
    <dgm:pt modelId="{9E7B30B1-637C-47DE-9369-19CD78BA187F}" type="sibTrans" cxnId="{D6B89A68-75CC-415A-B33D-4037F72FDEBB}">
      <dgm:prSet/>
      <dgm:spPr/>
      <dgm:t>
        <a:bodyPr/>
        <a:lstStyle/>
        <a:p>
          <a:endParaRPr lang="en-US"/>
        </a:p>
      </dgm:t>
    </dgm:pt>
    <dgm:pt modelId="{7143A72A-16C2-4F43-92CF-7ED280C3B5D2}">
      <dgm:prSet/>
      <dgm:spPr>
        <a:ln w="25400" cap="flat" cmpd="sng" algn="ctr">
          <a:solidFill>
            <a:schemeClr val="bg1">
              <a:lumMod val="100000"/>
            </a:schemeClr>
          </a:solidFill>
          <a:prstDash val="solid"/>
          <a:round/>
          <a:headEnd type="none" w="med" len="med"/>
          <a:tailEnd type="none" w="med" len="med"/>
        </a:ln>
      </dgm:spPr>
      <dgm:t>
        <a:bodyPr/>
        <a:lstStyle/>
        <a:p>
          <a:r>
            <a:rPr lang="en-US">
              <a:solidFill>
                <a:schemeClr val="bg1">
                  <a:lumMod val="100000"/>
                </a:schemeClr>
              </a:solidFill>
            </a:rPr>
            <a:t>Electrochromic glass</a:t>
          </a:r>
        </a:p>
      </dgm:t>
    </dgm:pt>
    <dgm:pt modelId="{BECEEC3C-2EB5-4FDC-A7C2-CCB3A8DCF8AE}" type="parTrans" cxnId="{7E7AB741-9B6C-4BED-A058-D46659C8F97A}">
      <dgm:prSet/>
      <dgm:spPr/>
      <dgm:t>
        <a:bodyPr/>
        <a:lstStyle/>
        <a:p>
          <a:endParaRPr lang="en-US"/>
        </a:p>
      </dgm:t>
    </dgm:pt>
    <dgm:pt modelId="{ECD1100F-AD96-42EE-AFF4-0D168C276F17}" type="sibTrans" cxnId="{7E7AB741-9B6C-4BED-A058-D46659C8F97A}">
      <dgm:prSet/>
      <dgm:spPr/>
      <dgm:t>
        <a:bodyPr/>
        <a:lstStyle/>
        <a:p>
          <a:endParaRPr lang="en-US"/>
        </a:p>
      </dgm:t>
    </dgm:pt>
    <dgm:pt modelId="{3C5099D5-A769-434E-94E1-727F7A3A4594}" type="pres">
      <dgm:prSet presAssocID="{9EDAECFE-7F95-4C9C-8D24-F18AE33EEFF6}" presName="diagram" presStyleCnt="0">
        <dgm:presLayoutVars>
          <dgm:dir/>
          <dgm:resizeHandles val="exact"/>
        </dgm:presLayoutVars>
      </dgm:prSet>
      <dgm:spPr/>
    </dgm:pt>
    <dgm:pt modelId="{7B79116F-2732-41ED-8C0A-3328F50862F6}" type="pres">
      <dgm:prSet presAssocID="{A45CF5ED-CC9B-4D35-82A5-AE3FB319F460}" presName="node" presStyleLbl="node1" presStyleIdx="0" presStyleCnt="7">
        <dgm:presLayoutVars>
          <dgm:bulletEnabled val="1"/>
        </dgm:presLayoutVars>
      </dgm:prSet>
      <dgm:spPr/>
    </dgm:pt>
    <dgm:pt modelId="{7A5C0B8F-E987-46CD-B605-A7781E08B866}" type="pres">
      <dgm:prSet presAssocID="{7C0DA9BB-3E77-4078-BE2D-508E8F898EB0}" presName="sibTrans" presStyleCnt="0"/>
      <dgm:spPr/>
    </dgm:pt>
    <dgm:pt modelId="{040CBE98-F267-46E0-A7ED-95051CC0801E}" type="pres">
      <dgm:prSet presAssocID="{4AA0D92B-5A7A-401D-BA92-8C4686ECCC65}" presName="node" presStyleLbl="node1" presStyleIdx="1" presStyleCnt="7">
        <dgm:presLayoutVars>
          <dgm:bulletEnabled val="1"/>
        </dgm:presLayoutVars>
      </dgm:prSet>
      <dgm:spPr/>
    </dgm:pt>
    <dgm:pt modelId="{D5926669-996A-477C-B260-13A3F7231D4D}" type="pres">
      <dgm:prSet presAssocID="{0E03005C-EF10-4FA7-BC9D-1F8AF5026D0B}" presName="sibTrans" presStyleCnt="0"/>
      <dgm:spPr/>
    </dgm:pt>
    <dgm:pt modelId="{2A5F6BFD-ED56-41C6-93EB-8A743A1619B9}" type="pres">
      <dgm:prSet presAssocID="{209F9685-F314-46E8-A9D7-DF28D16A6407}" presName="node" presStyleLbl="node1" presStyleIdx="2" presStyleCnt="7">
        <dgm:presLayoutVars>
          <dgm:bulletEnabled val="1"/>
        </dgm:presLayoutVars>
      </dgm:prSet>
      <dgm:spPr/>
    </dgm:pt>
    <dgm:pt modelId="{934E7E77-619B-4719-A2FD-71227D1ECA42}" type="pres">
      <dgm:prSet presAssocID="{220EDACA-304A-47A0-9771-91B17D578AB9}" presName="sibTrans" presStyleCnt="0"/>
      <dgm:spPr/>
    </dgm:pt>
    <dgm:pt modelId="{5FB62E8F-57F6-4F01-B6D9-A3F41BB4015E}" type="pres">
      <dgm:prSet presAssocID="{ABB25779-8FD2-4DB3-8EB5-99CF209DD467}" presName="node" presStyleLbl="node1" presStyleIdx="3" presStyleCnt="7">
        <dgm:presLayoutVars>
          <dgm:bulletEnabled val="1"/>
        </dgm:presLayoutVars>
      </dgm:prSet>
      <dgm:spPr/>
    </dgm:pt>
    <dgm:pt modelId="{F1B9BD18-3447-4896-8F51-C3A74C0B374D}" type="pres">
      <dgm:prSet presAssocID="{8BF89527-0619-4704-90D1-B42BC192D27C}" presName="sibTrans" presStyleCnt="0"/>
      <dgm:spPr/>
    </dgm:pt>
    <dgm:pt modelId="{1F4B17C1-4920-460B-A1DE-17BD071BFCC5}" type="pres">
      <dgm:prSet presAssocID="{46E959D3-6383-4E0E-AC8D-817BA13B4E44}" presName="node" presStyleLbl="node1" presStyleIdx="4" presStyleCnt="7">
        <dgm:presLayoutVars>
          <dgm:bulletEnabled val="1"/>
        </dgm:presLayoutVars>
      </dgm:prSet>
      <dgm:spPr/>
    </dgm:pt>
    <dgm:pt modelId="{FEA66BD5-D35F-496E-A191-EA5115AABCEE}" type="pres">
      <dgm:prSet presAssocID="{64A8E097-57B4-433A-A593-D91A96A141BA}" presName="sibTrans" presStyleCnt="0"/>
      <dgm:spPr/>
    </dgm:pt>
    <dgm:pt modelId="{138496AF-58CC-4222-ADF5-8F82995B9497}" type="pres">
      <dgm:prSet presAssocID="{E2683362-D79B-4190-A4A1-9F075E3A3147}" presName="node" presStyleLbl="node1" presStyleIdx="5" presStyleCnt="7">
        <dgm:presLayoutVars>
          <dgm:bulletEnabled val="1"/>
        </dgm:presLayoutVars>
      </dgm:prSet>
      <dgm:spPr/>
    </dgm:pt>
    <dgm:pt modelId="{EB01DA97-2A2A-42B9-A658-A9E00E5153D4}" type="pres">
      <dgm:prSet presAssocID="{9E7B30B1-637C-47DE-9369-19CD78BA187F}" presName="sibTrans" presStyleCnt="0"/>
      <dgm:spPr/>
    </dgm:pt>
    <dgm:pt modelId="{47EEA643-4BA1-4FC0-94A5-5BE600C88553}" type="pres">
      <dgm:prSet presAssocID="{7143A72A-16C2-4F43-92CF-7ED280C3B5D2}" presName="node" presStyleLbl="node1" presStyleIdx="6" presStyleCnt="7">
        <dgm:presLayoutVars>
          <dgm:bulletEnabled val="1"/>
        </dgm:presLayoutVars>
      </dgm:prSet>
      <dgm:spPr/>
    </dgm:pt>
  </dgm:ptLst>
  <dgm:cxnLst>
    <dgm:cxn modelId="{B6CF140C-07CE-486B-B6F6-0A00AC09AB1A}" srcId="{9EDAECFE-7F95-4C9C-8D24-F18AE33EEFF6}" destId="{A45CF5ED-CC9B-4D35-82A5-AE3FB319F460}" srcOrd="0" destOrd="0" parTransId="{F6E1413D-0A90-4A1D-9148-D4E57B452437}" sibTransId="{7C0DA9BB-3E77-4078-BE2D-508E8F898EB0}"/>
    <dgm:cxn modelId="{F254092A-3397-411A-B625-D81F51E4FA06}" type="presOf" srcId="{ABB25779-8FD2-4DB3-8EB5-99CF209DD467}" destId="{5FB62E8F-57F6-4F01-B6D9-A3F41BB4015E}" srcOrd="0" destOrd="0" presId="urn:microsoft.com/office/officeart/2005/8/layout/default"/>
    <dgm:cxn modelId="{7E7AB741-9B6C-4BED-A058-D46659C8F97A}" srcId="{9EDAECFE-7F95-4C9C-8D24-F18AE33EEFF6}" destId="{7143A72A-16C2-4F43-92CF-7ED280C3B5D2}" srcOrd="6" destOrd="0" parTransId="{BECEEC3C-2EB5-4FDC-A7C2-CCB3A8DCF8AE}" sibTransId="{ECD1100F-AD96-42EE-AFF4-0D168C276F17}"/>
    <dgm:cxn modelId="{373F5F47-6BF6-4A45-9E5A-9C630B017AF1}" type="presOf" srcId="{209F9685-F314-46E8-A9D7-DF28D16A6407}" destId="{2A5F6BFD-ED56-41C6-93EB-8A743A1619B9}" srcOrd="0" destOrd="0" presId="urn:microsoft.com/office/officeart/2005/8/layout/default"/>
    <dgm:cxn modelId="{16B54D47-A047-4330-B327-804C56907245}" srcId="{9EDAECFE-7F95-4C9C-8D24-F18AE33EEFF6}" destId="{4AA0D92B-5A7A-401D-BA92-8C4686ECCC65}" srcOrd="1" destOrd="0" parTransId="{D36F5FEA-BB1F-45EC-8FAF-AEB9E2B48735}" sibTransId="{0E03005C-EF10-4FA7-BC9D-1F8AF5026D0B}"/>
    <dgm:cxn modelId="{D6B89A68-75CC-415A-B33D-4037F72FDEBB}" srcId="{9EDAECFE-7F95-4C9C-8D24-F18AE33EEFF6}" destId="{E2683362-D79B-4190-A4A1-9F075E3A3147}" srcOrd="5" destOrd="0" parTransId="{E687262D-95E4-484D-9E15-CAA0FBDB30FB}" sibTransId="{9E7B30B1-637C-47DE-9369-19CD78BA187F}"/>
    <dgm:cxn modelId="{1F239569-8F84-4470-AE4B-24ADE3FD6833}" srcId="{9EDAECFE-7F95-4C9C-8D24-F18AE33EEFF6}" destId="{ABB25779-8FD2-4DB3-8EB5-99CF209DD467}" srcOrd="3" destOrd="0" parTransId="{C3AFD207-3ADA-4792-AC49-D4DF22D20967}" sibTransId="{8BF89527-0619-4704-90D1-B42BC192D27C}"/>
    <dgm:cxn modelId="{A18D504A-A57D-45FD-8151-CA0A24BB3BC4}" type="presOf" srcId="{4AA0D92B-5A7A-401D-BA92-8C4686ECCC65}" destId="{040CBE98-F267-46E0-A7ED-95051CC0801E}" srcOrd="0" destOrd="0" presId="urn:microsoft.com/office/officeart/2005/8/layout/default"/>
    <dgm:cxn modelId="{9E801A71-1935-455A-A7C2-81D7B1D7E99A}" type="presOf" srcId="{9EDAECFE-7F95-4C9C-8D24-F18AE33EEFF6}" destId="{3C5099D5-A769-434E-94E1-727F7A3A4594}" srcOrd="0" destOrd="0" presId="urn:microsoft.com/office/officeart/2005/8/layout/default"/>
    <dgm:cxn modelId="{41EA257E-FF43-41A3-B0C7-0DB1F83E9A65}" type="presOf" srcId="{7143A72A-16C2-4F43-92CF-7ED280C3B5D2}" destId="{47EEA643-4BA1-4FC0-94A5-5BE600C88553}" srcOrd="0" destOrd="0" presId="urn:microsoft.com/office/officeart/2005/8/layout/default"/>
    <dgm:cxn modelId="{A6891E9E-439C-4464-8149-A1FF559873E0}" type="presOf" srcId="{46E959D3-6383-4E0E-AC8D-817BA13B4E44}" destId="{1F4B17C1-4920-460B-A1DE-17BD071BFCC5}" srcOrd="0" destOrd="0" presId="urn:microsoft.com/office/officeart/2005/8/layout/default"/>
    <dgm:cxn modelId="{11122AAA-6028-4AB1-8BA6-461DBEDA1441}" type="presOf" srcId="{A45CF5ED-CC9B-4D35-82A5-AE3FB319F460}" destId="{7B79116F-2732-41ED-8C0A-3328F50862F6}" srcOrd="0" destOrd="0" presId="urn:microsoft.com/office/officeart/2005/8/layout/default"/>
    <dgm:cxn modelId="{15EB15B6-2719-478D-A309-4C3F6614FB55}" srcId="{9EDAECFE-7F95-4C9C-8D24-F18AE33EEFF6}" destId="{46E959D3-6383-4E0E-AC8D-817BA13B4E44}" srcOrd="4" destOrd="0" parTransId="{DAD80C02-CC80-4D7C-A70F-14847F6559D1}" sibTransId="{64A8E097-57B4-433A-A593-D91A96A141BA}"/>
    <dgm:cxn modelId="{F68B5FCB-FFA4-478A-8C17-736A3679A190}" type="presOf" srcId="{E2683362-D79B-4190-A4A1-9F075E3A3147}" destId="{138496AF-58CC-4222-ADF5-8F82995B9497}" srcOrd="0" destOrd="0" presId="urn:microsoft.com/office/officeart/2005/8/layout/default"/>
    <dgm:cxn modelId="{A33AB8EE-6010-434F-B4D7-35B033436B3D}" srcId="{9EDAECFE-7F95-4C9C-8D24-F18AE33EEFF6}" destId="{209F9685-F314-46E8-A9D7-DF28D16A6407}" srcOrd="2" destOrd="0" parTransId="{B8D85C02-F87C-42EE-A0D7-E0E403074B18}" sibTransId="{220EDACA-304A-47A0-9771-91B17D578AB9}"/>
    <dgm:cxn modelId="{246F7B28-8150-466B-9662-76D720B0E05C}" type="presParOf" srcId="{3C5099D5-A769-434E-94E1-727F7A3A4594}" destId="{7B79116F-2732-41ED-8C0A-3328F50862F6}" srcOrd="0" destOrd="0" presId="urn:microsoft.com/office/officeart/2005/8/layout/default"/>
    <dgm:cxn modelId="{4BAE6928-4760-40AB-A562-DD03C5476DA3}" type="presParOf" srcId="{3C5099D5-A769-434E-94E1-727F7A3A4594}" destId="{7A5C0B8F-E987-46CD-B605-A7781E08B866}" srcOrd="1" destOrd="0" presId="urn:microsoft.com/office/officeart/2005/8/layout/default"/>
    <dgm:cxn modelId="{25646BFD-62EE-451B-80C9-D78EA49555F5}" type="presParOf" srcId="{3C5099D5-A769-434E-94E1-727F7A3A4594}" destId="{040CBE98-F267-46E0-A7ED-95051CC0801E}" srcOrd="2" destOrd="0" presId="urn:microsoft.com/office/officeart/2005/8/layout/default"/>
    <dgm:cxn modelId="{DAD2CFA3-C47E-4BCF-B196-64F194D98FF1}" type="presParOf" srcId="{3C5099D5-A769-434E-94E1-727F7A3A4594}" destId="{D5926669-996A-477C-B260-13A3F7231D4D}" srcOrd="3" destOrd="0" presId="urn:microsoft.com/office/officeart/2005/8/layout/default"/>
    <dgm:cxn modelId="{9A5D9812-B519-4B20-A9B0-A70A96ED2113}" type="presParOf" srcId="{3C5099D5-A769-434E-94E1-727F7A3A4594}" destId="{2A5F6BFD-ED56-41C6-93EB-8A743A1619B9}" srcOrd="4" destOrd="0" presId="urn:microsoft.com/office/officeart/2005/8/layout/default"/>
    <dgm:cxn modelId="{6E15593E-7A90-471A-B5B2-161DCB8AC982}" type="presParOf" srcId="{3C5099D5-A769-434E-94E1-727F7A3A4594}" destId="{934E7E77-619B-4719-A2FD-71227D1ECA42}" srcOrd="5" destOrd="0" presId="urn:microsoft.com/office/officeart/2005/8/layout/default"/>
    <dgm:cxn modelId="{B4465141-A87E-4F13-9971-C19A1ACAB134}" type="presParOf" srcId="{3C5099D5-A769-434E-94E1-727F7A3A4594}" destId="{5FB62E8F-57F6-4F01-B6D9-A3F41BB4015E}" srcOrd="6" destOrd="0" presId="urn:microsoft.com/office/officeart/2005/8/layout/default"/>
    <dgm:cxn modelId="{3167654E-D8DE-41D0-851B-3E73A16B6537}" type="presParOf" srcId="{3C5099D5-A769-434E-94E1-727F7A3A4594}" destId="{F1B9BD18-3447-4896-8F51-C3A74C0B374D}" srcOrd="7" destOrd="0" presId="urn:microsoft.com/office/officeart/2005/8/layout/default"/>
    <dgm:cxn modelId="{90F020C5-9819-4456-85F0-2DC749121053}" type="presParOf" srcId="{3C5099D5-A769-434E-94E1-727F7A3A4594}" destId="{1F4B17C1-4920-460B-A1DE-17BD071BFCC5}" srcOrd="8" destOrd="0" presId="urn:microsoft.com/office/officeart/2005/8/layout/default"/>
    <dgm:cxn modelId="{AB43FB47-F975-4D2D-96CF-8E0625E9D5A4}" type="presParOf" srcId="{3C5099D5-A769-434E-94E1-727F7A3A4594}" destId="{FEA66BD5-D35F-496E-A191-EA5115AABCEE}" srcOrd="9" destOrd="0" presId="urn:microsoft.com/office/officeart/2005/8/layout/default"/>
    <dgm:cxn modelId="{C8B9FA9E-6B12-4937-9CCC-700DAA77307E}" type="presParOf" srcId="{3C5099D5-A769-434E-94E1-727F7A3A4594}" destId="{138496AF-58CC-4222-ADF5-8F82995B9497}" srcOrd="10" destOrd="0" presId="urn:microsoft.com/office/officeart/2005/8/layout/default"/>
    <dgm:cxn modelId="{1136663D-741C-42D6-A2F7-DD97D9497D17}" type="presParOf" srcId="{3C5099D5-A769-434E-94E1-727F7A3A4594}" destId="{EB01DA97-2A2A-42B9-A658-A9E00E5153D4}" srcOrd="11" destOrd="0" presId="urn:microsoft.com/office/officeart/2005/8/layout/default"/>
    <dgm:cxn modelId="{3963BF16-372E-42F5-8C97-FD7098E812F2}" type="presParOf" srcId="{3C5099D5-A769-434E-94E1-727F7A3A4594}" destId="{47EEA643-4BA1-4FC0-94A5-5BE600C8855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82C593-E775-42CF-816B-27D843BF6653}"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3428EA3C-9E53-4AB7-842E-F902FC9364BE}">
      <dgm:prSet/>
      <dgm:spPr/>
      <dgm:t>
        <a:bodyPr/>
        <a:lstStyle/>
        <a:p>
          <a:pPr>
            <a:lnSpc>
              <a:spcPct val="100000"/>
            </a:lnSpc>
            <a:defRPr b="1"/>
          </a:pPr>
          <a:r>
            <a:rPr lang="en-US" b="0" dirty="0"/>
            <a:t>Applies to clean commercial vehicles and mobile machinery acquired or leased after 2022 and before 2033</a:t>
          </a:r>
        </a:p>
      </dgm:t>
    </dgm:pt>
    <dgm:pt modelId="{D68D740E-DFEB-4148-BF5B-28B3E1766F03}" type="parTrans" cxnId="{74C91001-DB44-4A3F-A802-6FB87DC1D2C9}">
      <dgm:prSet/>
      <dgm:spPr/>
      <dgm:t>
        <a:bodyPr/>
        <a:lstStyle/>
        <a:p>
          <a:endParaRPr lang="en-US"/>
        </a:p>
      </dgm:t>
    </dgm:pt>
    <dgm:pt modelId="{D43A6E85-B0C7-4708-AFE7-162394C3EB6A}" type="sibTrans" cxnId="{74C91001-DB44-4A3F-A802-6FB87DC1D2C9}">
      <dgm:prSet/>
      <dgm:spPr/>
      <dgm:t>
        <a:bodyPr/>
        <a:lstStyle/>
        <a:p>
          <a:endParaRPr lang="en-US"/>
        </a:p>
      </dgm:t>
    </dgm:pt>
    <dgm:pt modelId="{A7C7F881-2824-48E6-AAD4-D6A2B9D4E0B7}">
      <dgm:prSet/>
      <dgm:spPr/>
      <dgm:t>
        <a:bodyPr/>
        <a:lstStyle/>
        <a:p>
          <a:pPr>
            <a:lnSpc>
              <a:spcPct val="100000"/>
            </a:lnSpc>
            <a:defRPr b="1"/>
          </a:pPr>
          <a:r>
            <a:rPr lang="en-US" b="0" dirty="0"/>
            <a:t>Credit equals the lesser of: </a:t>
          </a:r>
        </a:p>
      </dgm:t>
    </dgm:pt>
    <dgm:pt modelId="{A9FEC1A0-1BC1-4926-9308-1091031C199B}" type="parTrans" cxnId="{2547157A-56FC-4AF0-9B58-257876300175}">
      <dgm:prSet/>
      <dgm:spPr/>
      <dgm:t>
        <a:bodyPr/>
        <a:lstStyle/>
        <a:p>
          <a:endParaRPr lang="en-US"/>
        </a:p>
      </dgm:t>
    </dgm:pt>
    <dgm:pt modelId="{55CF9A74-A5B6-4A80-9BA9-2600E8D481C3}" type="sibTrans" cxnId="{2547157A-56FC-4AF0-9B58-257876300175}">
      <dgm:prSet/>
      <dgm:spPr/>
      <dgm:t>
        <a:bodyPr/>
        <a:lstStyle/>
        <a:p>
          <a:endParaRPr lang="en-US"/>
        </a:p>
      </dgm:t>
    </dgm:pt>
    <dgm:pt modelId="{222F72AB-AE67-4CF5-A6B2-46EEE27290B3}">
      <dgm:prSet custT="1"/>
      <dgm:spPr/>
      <dgm:t>
        <a:bodyPr/>
        <a:lstStyle/>
        <a:p>
          <a:pPr>
            <a:lnSpc>
              <a:spcPct val="100000"/>
            </a:lnSpc>
          </a:pPr>
          <a:r>
            <a:rPr lang="en-US" sz="1400" dirty="0"/>
            <a:t>- 15% of the vehicle’s basis (30% if fully electric) or</a:t>
          </a:r>
        </a:p>
      </dgm:t>
    </dgm:pt>
    <dgm:pt modelId="{F84FA82C-212A-4203-A421-0AE0CC9597CB}" type="parTrans" cxnId="{7E7E0F40-2471-4F18-A00D-234E2CA96C4D}">
      <dgm:prSet/>
      <dgm:spPr/>
      <dgm:t>
        <a:bodyPr/>
        <a:lstStyle/>
        <a:p>
          <a:endParaRPr lang="en-US"/>
        </a:p>
      </dgm:t>
    </dgm:pt>
    <dgm:pt modelId="{957A6E12-4EC9-421D-A737-DB09D46D87A4}" type="sibTrans" cxnId="{7E7E0F40-2471-4F18-A00D-234E2CA96C4D}">
      <dgm:prSet/>
      <dgm:spPr/>
      <dgm:t>
        <a:bodyPr/>
        <a:lstStyle/>
        <a:p>
          <a:endParaRPr lang="en-US"/>
        </a:p>
      </dgm:t>
    </dgm:pt>
    <dgm:pt modelId="{D2642393-872E-4267-8999-4A74781600F8}">
      <dgm:prSet custT="1"/>
      <dgm:spPr/>
      <dgm:t>
        <a:bodyPr/>
        <a:lstStyle/>
        <a:p>
          <a:pPr>
            <a:lnSpc>
              <a:spcPct val="100000"/>
            </a:lnSpc>
          </a:pPr>
          <a:r>
            <a:rPr lang="en-US" sz="1400" dirty="0"/>
            <a:t>- Incremental cost of the vehicle</a:t>
          </a:r>
        </a:p>
      </dgm:t>
    </dgm:pt>
    <dgm:pt modelId="{9E4DBB8F-F3A7-4BC1-9C28-956ABBF7B6DB}" type="parTrans" cxnId="{93348FC1-0A7E-4113-8767-DB045CE82F80}">
      <dgm:prSet/>
      <dgm:spPr/>
      <dgm:t>
        <a:bodyPr/>
        <a:lstStyle/>
        <a:p>
          <a:endParaRPr lang="en-US"/>
        </a:p>
      </dgm:t>
    </dgm:pt>
    <dgm:pt modelId="{2DC0F12F-3DE5-4554-8DEC-EAF52DDB32EB}" type="sibTrans" cxnId="{93348FC1-0A7E-4113-8767-DB045CE82F80}">
      <dgm:prSet/>
      <dgm:spPr/>
      <dgm:t>
        <a:bodyPr/>
        <a:lstStyle/>
        <a:p>
          <a:endParaRPr lang="en-US"/>
        </a:p>
      </dgm:t>
    </dgm:pt>
    <dgm:pt modelId="{771D0521-488C-40DD-A901-F1E37CB3A878}">
      <dgm:prSet/>
      <dgm:spPr/>
      <dgm:t>
        <a:bodyPr/>
        <a:lstStyle/>
        <a:p>
          <a:pPr>
            <a:lnSpc>
              <a:spcPct val="100000"/>
            </a:lnSpc>
            <a:defRPr b="1"/>
          </a:pPr>
          <a:r>
            <a:rPr lang="en-US" b="0" dirty="0"/>
            <a:t>Max credit is:</a:t>
          </a:r>
        </a:p>
      </dgm:t>
    </dgm:pt>
    <dgm:pt modelId="{64E96EE1-3B6E-4E74-92B8-AB6DB6C7116A}" type="parTrans" cxnId="{FE27E84F-8BF1-419A-9FAF-44E1FB066F97}">
      <dgm:prSet/>
      <dgm:spPr/>
      <dgm:t>
        <a:bodyPr/>
        <a:lstStyle/>
        <a:p>
          <a:endParaRPr lang="en-US"/>
        </a:p>
      </dgm:t>
    </dgm:pt>
    <dgm:pt modelId="{28FA2AD5-21D8-44D2-A764-83FFC9F7EAE7}" type="sibTrans" cxnId="{FE27E84F-8BF1-419A-9FAF-44E1FB066F97}">
      <dgm:prSet/>
      <dgm:spPr/>
      <dgm:t>
        <a:bodyPr/>
        <a:lstStyle/>
        <a:p>
          <a:endParaRPr lang="en-US"/>
        </a:p>
      </dgm:t>
    </dgm:pt>
    <dgm:pt modelId="{DCD79A95-A749-408A-9E1B-A83E8DF7139D}">
      <dgm:prSet custT="1"/>
      <dgm:spPr/>
      <dgm:t>
        <a:bodyPr/>
        <a:lstStyle/>
        <a:p>
          <a:pPr>
            <a:lnSpc>
              <a:spcPct val="100000"/>
            </a:lnSpc>
          </a:pPr>
          <a:r>
            <a:rPr lang="en-US" sz="1400" dirty="0"/>
            <a:t>- $7,500 for vehicles less than 14,000 GVWR, and</a:t>
          </a:r>
        </a:p>
      </dgm:t>
    </dgm:pt>
    <dgm:pt modelId="{32076CF5-B21C-46BD-B1ED-2443B7613E3C}" type="parTrans" cxnId="{118CA690-3E97-4A68-906C-589CF28FD0A9}">
      <dgm:prSet/>
      <dgm:spPr/>
      <dgm:t>
        <a:bodyPr/>
        <a:lstStyle/>
        <a:p>
          <a:endParaRPr lang="en-US"/>
        </a:p>
      </dgm:t>
    </dgm:pt>
    <dgm:pt modelId="{DE1DAC87-9CF4-4A10-AAA6-7E641183B263}" type="sibTrans" cxnId="{118CA690-3E97-4A68-906C-589CF28FD0A9}">
      <dgm:prSet/>
      <dgm:spPr/>
      <dgm:t>
        <a:bodyPr/>
        <a:lstStyle/>
        <a:p>
          <a:endParaRPr lang="en-US"/>
        </a:p>
      </dgm:t>
    </dgm:pt>
    <dgm:pt modelId="{E5D4AACD-BDA1-4E9E-B21D-937A7E75EF48}">
      <dgm:prSet custT="1"/>
      <dgm:spPr/>
      <dgm:t>
        <a:bodyPr/>
        <a:lstStyle/>
        <a:p>
          <a:pPr>
            <a:lnSpc>
              <a:spcPct val="100000"/>
            </a:lnSpc>
          </a:pPr>
          <a:r>
            <a:rPr lang="en-US" sz="1400" dirty="0"/>
            <a:t>- $40,000 for all others </a:t>
          </a:r>
        </a:p>
      </dgm:t>
    </dgm:pt>
    <dgm:pt modelId="{E2A6D783-F0CD-4F37-8441-E1C2F679E4F8}" type="parTrans" cxnId="{E22763D9-C151-4545-8F3F-ED5218F72CED}">
      <dgm:prSet/>
      <dgm:spPr/>
      <dgm:t>
        <a:bodyPr/>
        <a:lstStyle/>
        <a:p>
          <a:endParaRPr lang="en-US"/>
        </a:p>
      </dgm:t>
    </dgm:pt>
    <dgm:pt modelId="{247D2530-278F-4A76-A2FA-864090816475}" type="sibTrans" cxnId="{E22763D9-C151-4545-8F3F-ED5218F72CED}">
      <dgm:prSet/>
      <dgm:spPr/>
      <dgm:t>
        <a:bodyPr/>
        <a:lstStyle/>
        <a:p>
          <a:endParaRPr lang="en-US"/>
        </a:p>
      </dgm:t>
    </dgm:pt>
    <dgm:pt modelId="{60DBAB49-4572-44A6-B4D1-14BCD2BE868D}" type="pres">
      <dgm:prSet presAssocID="{BA82C593-E775-42CF-816B-27D843BF6653}" presName="root" presStyleCnt="0">
        <dgm:presLayoutVars>
          <dgm:dir/>
          <dgm:resizeHandles val="exact"/>
        </dgm:presLayoutVars>
      </dgm:prSet>
      <dgm:spPr/>
    </dgm:pt>
    <dgm:pt modelId="{84220E41-486C-48B8-B6E8-CBF0E4EC9AA3}" type="pres">
      <dgm:prSet presAssocID="{3428EA3C-9E53-4AB7-842E-F902FC9364BE}" presName="compNode" presStyleCnt="0"/>
      <dgm:spPr/>
    </dgm:pt>
    <dgm:pt modelId="{26D50F39-FF6E-40BA-92A5-874839BFD076}" type="pres">
      <dgm:prSet presAssocID="{3428EA3C-9E53-4AB7-842E-F902FC9364BE}" presName="iconRect" presStyleLbl="node1" presStyleIdx="0" presStyleCnt="3" custLinFactNeighborX="54976" custLinFactNeighborY="5320"/>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191" t="3354" r="23811" b="4429"/>
          </a:stretch>
        </a:blipFill>
        <a:ln>
          <a:noFill/>
        </a:ln>
      </dgm:spPr>
    </dgm:pt>
    <dgm:pt modelId="{48000D04-1A6F-44A1-B5CC-C62990898515}" type="pres">
      <dgm:prSet presAssocID="{3428EA3C-9E53-4AB7-842E-F902FC9364BE}" presName="iconSpace" presStyleCnt="0"/>
      <dgm:spPr/>
    </dgm:pt>
    <dgm:pt modelId="{6A729860-09EA-42EF-93A5-91D94EA2C110}" type="pres">
      <dgm:prSet presAssocID="{3428EA3C-9E53-4AB7-842E-F902FC9364BE}" presName="parTx" presStyleLbl="revTx" presStyleIdx="0" presStyleCnt="6" custLinFactNeighborX="-88" custLinFactNeighborY="2744">
        <dgm:presLayoutVars>
          <dgm:chMax val="0"/>
          <dgm:chPref val="0"/>
        </dgm:presLayoutVars>
      </dgm:prSet>
      <dgm:spPr/>
    </dgm:pt>
    <dgm:pt modelId="{F6EACE86-761E-4F78-8C82-7826A64747F2}" type="pres">
      <dgm:prSet presAssocID="{3428EA3C-9E53-4AB7-842E-F902FC9364BE}" presName="txSpace" presStyleCnt="0"/>
      <dgm:spPr/>
    </dgm:pt>
    <dgm:pt modelId="{032A58D8-00BE-4A5A-967B-B67111BFAAB1}" type="pres">
      <dgm:prSet presAssocID="{3428EA3C-9E53-4AB7-842E-F902FC9364BE}" presName="desTx" presStyleLbl="revTx" presStyleIdx="1" presStyleCnt="6">
        <dgm:presLayoutVars/>
      </dgm:prSet>
      <dgm:spPr/>
    </dgm:pt>
    <dgm:pt modelId="{34A0287F-4423-48E0-B73B-04511C082ED4}" type="pres">
      <dgm:prSet presAssocID="{D43A6E85-B0C7-4708-AFE7-162394C3EB6A}" presName="sibTrans" presStyleCnt="0"/>
      <dgm:spPr/>
    </dgm:pt>
    <dgm:pt modelId="{5D9979EE-4F8C-41A4-AF70-1BC1853B01DF}" type="pres">
      <dgm:prSet presAssocID="{A7C7F881-2824-48E6-AAD4-D6A2B9D4E0B7}" presName="compNode" presStyleCnt="0"/>
      <dgm:spPr/>
    </dgm:pt>
    <dgm:pt modelId="{336D53D6-9E4D-4467-BA42-EEEE4237A51D}" type="pres">
      <dgm:prSet presAssocID="{A7C7F881-2824-48E6-AAD4-D6A2B9D4E0B7}" presName="iconRect" presStyleLbl="node1" presStyleIdx="1" presStyleCnt="3" custLinFactNeighborX="66503" custLinFactNeighborY="620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235" t="8396" r="3447" b="7678"/>
          </a:stretch>
        </a:blipFill>
        <a:ln>
          <a:noFill/>
        </a:ln>
      </dgm:spPr>
    </dgm:pt>
    <dgm:pt modelId="{CE604F00-E85F-4DB4-A51A-851627090187}" type="pres">
      <dgm:prSet presAssocID="{A7C7F881-2824-48E6-AAD4-D6A2B9D4E0B7}" presName="iconSpace" presStyleCnt="0"/>
      <dgm:spPr/>
    </dgm:pt>
    <dgm:pt modelId="{4B2E1690-A100-4CC3-917F-8B7D93B178AC}" type="pres">
      <dgm:prSet presAssocID="{A7C7F881-2824-48E6-AAD4-D6A2B9D4E0B7}" presName="parTx" presStyleLbl="revTx" presStyleIdx="2" presStyleCnt="6" custLinFactNeighborX="-3547" custLinFactNeighborY="4817">
        <dgm:presLayoutVars>
          <dgm:chMax val="0"/>
          <dgm:chPref val="0"/>
        </dgm:presLayoutVars>
      </dgm:prSet>
      <dgm:spPr/>
    </dgm:pt>
    <dgm:pt modelId="{6A342E15-121A-46E7-8A4F-B1FCB7BE0059}" type="pres">
      <dgm:prSet presAssocID="{A7C7F881-2824-48E6-AAD4-D6A2B9D4E0B7}" presName="txSpace" presStyleCnt="0"/>
      <dgm:spPr/>
    </dgm:pt>
    <dgm:pt modelId="{A9CDDF50-C669-45E7-AB0A-29682A367441}" type="pres">
      <dgm:prSet presAssocID="{A7C7F881-2824-48E6-AAD4-D6A2B9D4E0B7}" presName="desTx" presStyleLbl="revTx" presStyleIdx="3" presStyleCnt="6" custLinFactNeighborX="-4168" custLinFactNeighborY="-36542">
        <dgm:presLayoutVars/>
      </dgm:prSet>
      <dgm:spPr/>
    </dgm:pt>
    <dgm:pt modelId="{20E10648-6AF4-47A4-950A-592B4866CC46}" type="pres">
      <dgm:prSet presAssocID="{55CF9A74-A5B6-4A80-9BA9-2600E8D481C3}" presName="sibTrans" presStyleCnt="0"/>
      <dgm:spPr/>
    </dgm:pt>
    <dgm:pt modelId="{7A2330D1-81C9-4EB6-A0CF-82851A1277FF}" type="pres">
      <dgm:prSet presAssocID="{771D0521-488C-40DD-A901-F1E37CB3A878}" presName="compNode" presStyleCnt="0"/>
      <dgm:spPr/>
    </dgm:pt>
    <dgm:pt modelId="{E5D1E01C-1330-44A1-88F5-B5EC8E22B755}" type="pres">
      <dgm:prSet presAssocID="{771D0521-488C-40DD-A901-F1E37CB3A878}" presName="iconRect" presStyleLbl="node1" presStyleIdx="2" presStyleCnt="3" custLinFactNeighborX="49656" custLinFactNeighborY="-5587"/>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278" t="16627" r="3200" b="16570"/>
          </a:stretch>
        </a:blipFill>
        <a:ln>
          <a:noFill/>
        </a:ln>
      </dgm:spPr>
    </dgm:pt>
    <dgm:pt modelId="{08C2A76F-08B6-43FC-A82E-7BCD468C690C}" type="pres">
      <dgm:prSet presAssocID="{771D0521-488C-40DD-A901-F1E37CB3A878}" presName="iconSpace" presStyleCnt="0"/>
      <dgm:spPr/>
    </dgm:pt>
    <dgm:pt modelId="{8C37C320-DE30-4677-8BB5-BD49090381EC}" type="pres">
      <dgm:prSet presAssocID="{771D0521-488C-40DD-A901-F1E37CB3A878}" presName="parTx" presStyleLbl="revTx" presStyleIdx="4" presStyleCnt="6">
        <dgm:presLayoutVars>
          <dgm:chMax val="0"/>
          <dgm:chPref val="0"/>
        </dgm:presLayoutVars>
      </dgm:prSet>
      <dgm:spPr/>
    </dgm:pt>
    <dgm:pt modelId="{23E950A5-9AFD-4433-BBBB-822156270389}" type="pres">
      <dgm:prSet presAssocID="{771D0521-488C-40DD-A901-F1E37CB3A878}" presName="txSpace" presStyleCnt="0"/>
      <dgm:spPr/>
    </dgm:pt>
    <dgm:pt modelId="{3990B588-4367-48D8-8BE6-42C2AD94BDED}" type="pres">
      <dgm:prSet presAssocID="{771D0521-488C-40DD-A901-F1E37CB3A878}" presName="desTx" presStyleLbl="revTx" presStyleIdx="5" presStyleCnt="6" custLinFactNeighborX="88" custLinFactNeighborY="-42352">
        <dgm:presLayoutVars/>
      </dgm:prSet>
      <dgm:spPr/>
    </dgm:pt>
  </dgm:ptLst>
  <dgm:cxnLst>
    <dgm:cxn modelId="{74C91001-DB44-4A3F-A802-6FB87DC1D2C9}" srcId="{BA82C593-E775-42CF-816B-27D843BF6653}" destId="{3428EA3C-9E53-4AB7-842E-F902FC9364BE}" srcOrd="0" destOrd="0" parTransId="{D68D740E-DFEB-4148-BF5B-28B3E1766F03}" sibTransId="{D43A6E85-B0C7-4708-AFE7-162394C3EB6A}"/>
    <dgm:cxn modelId="{C4FBF115-CEF1-447C-8A57-62B283254F22}" type="presOf" srcId="{A7C7F881-2824-48E6-AAD4-D6A2B9D4E0B7}" destId="{4B2E1690-A100-4CC3-917F-8B7D93B178AC}" srcOrd="0" destOrd="0" presId="urn:microsoft.com/office/officeart/2018/2/layout/IconLabelDescriptionList"/>
    <dgm:cxn modelId="{7E7E0F40-2471-4F18-A00D-234E2CA96C4D}" srcId="{A7C7F881-2824-48E6-AAD4-D6A2B9D4E0B7}" destId="{222F72AB-AE67-4CF5-A6B2-46EEE27290B3}" srcOrd="0" destOrd="0" parTransId="{F84FA82C-212A-4203-A421-0AE0CC9597CB}" sibTransId="{957A6E12-4EC9-421D-A737-DB09D46D87A4}"/>
    <dgm:cxn modelId="{8C018C5B-89EF-43BF-923C-2CE2844305B6}" type="presOf" srcId="{E5D4AACD-BDA1-4E9E-B21D-937A7E75EF48}" destId="{3990B588-4367-48D8-8BE6-42C2AD94BDED}" srcOrd="0" destOrd="1" presId="urn:microsoft.com/office/officeart/2018/2/layout/IconLabelDescriptionList"/>
    <dgm:cxn modelId="{34F8C866-AA4B-429A-B2CA-71FA5F19905A}" type="presOf" srcId="{771D0521-488C-40DD-A901-F1E37CB3A878}" destId="{8C37C320-DE30-4677-8BB5-BD49090381EC}" srcOrd="0" destOrd="0" presId="urn:microsoft.com/office/officeart/2018/2/layout/IconLabelDescriptionList"/>
    <dgm:cxn modelId="{FE27E84F-8BF1-419A-9FAF-44E1FB066F97}" srcId="{BA82C593-E775-42CF-816B-27D843BF6653}" destId="{771D0521-488C-40DD-A901-F1E37CB3A878}" srcOrd="2" destOrd="0" parTransId="{64E96EE1-3B6E-4E74-92B8-AB6DB6C7116A}" sibTransId="{28FA2AD5-21D8-44D2-A764-83FFC9F7EAE7}"/>
    <dgm:cxn modelId="{2547157A-56FC-4AF0-9B58-257876300175}" srcId="{BA82C593-E775-42CF-816B-27D843BF6653}" destId="{A7C7F881-2824-48E6-AAD4-D6A2B9D4E0B7}" srcOrd="1" destOrd="0" parTransId="{A9FEC1A0-1BC1-4926-9308-1091031C199B}" sibTransId="{55CF9A74-A5B6-4A80-9BA9-2600E8D481C3}"/>
    <dgm:cxn modelId="{118CA690-3E97-4A68-906C-589CF28FD0A9}" srcId="{771D0521-488C-40DD-A901-F1E37CB3A878}" destId="{DCD79A95-A749-408A-9E1B-A83E8DF7139D}" srcOrd="0" destOrd="0" parTransId="{32076CF5-B21C-46BD-B1ED-2443B7613E3C}" sibTransId="{DE1DAC87-9CF4-4A10-AAA6-7E641183B263}"/>
    <dgm:cxn modelId="{0496C193-14D8-4B45-92BC-5877E5656324}" type="presOf" srcId="{BA82C593-E775-42CF-816B-27D843BF6653}" destId="{60DBAB49-4572-44A6-B4D1-14BCD2BE868D}" srcOrd="0" destOrd="0" presId="urn:microsoft.com/office/officeart/2018/2/layout/IconLabelDescriptionList"/>
    <dgm:cxn modelId="{34297897-DC08-44CA-B498-07BF565B079F}" type="presOf" srcId="{DCD79A95-A749-408A-9E1B-A83E8DF7139D}" destId="{3990B588-4367-48D8-8BE6-42C2AD94BDED}" srcOrd="0" destOrd="0" presId="urn:microsoft.com/office/officeart/2018/2/layout/IconLabelDescriptionList"/>
    <dgm:cxn modelId="{93348FC1-0A7E-4113-8767-DB045CE82F80}" srcId="{A7C7F881-2824-48E6-AAD4-D6A2B9D4E0B7}" destId="{D2642393-872E-4267-8999-4A74781600F8}" srcOrd="1" destOrd="0" parTransId="{9E4DBB8F-F3A7-4BC1-9C28-956ABBF7B6DB}" sibTransId="{2DC0F12F-3DE5-4554-8DEC-EAF52DDB32EB}"/>
    <dgm:cxn modelId="{423728C3-ACB6-471B-8C70-939E193FCFFD}" type="presOf" srcId="{D2642393-872E-4267-8999-4A74781600F8}" destId="{A9CDDF50-C669-45E7-AB0A-29682A367441}" srcOrd="0" destOrd="1" presId="urn:microsoft.com/office/officeart/2018/2/layout/IconLabelDescriptionList"/>
    <dgm:cxn modelId="{E22763D9-C151-4545-8F3F-ED5218F72CED}" srcId="{771D0521-488C-40DD-A901-F1E37CB3A878}" destId="{E5D4AACD-BDA1-4E9E-B21D-937A7E75EF48}" srcOrd="1" destOrd="0" parTransId="{E2A6D783-F0CD-4F37-8441-E1C2F679E4F8}" sibTransId="{247D2530-278F-4A76-A2FA-864090816475}"/>
    <dgm:cxn modelId="{168F2EF0-3FA0-4B7F-91A0-23F602E025BA}" type="presOf" srcId="{222F72AB-AE67-4CF5-A6B2-46EEE27290B3}" destId="{A9CDDF50-C669-45E7-AB0A-29682A367441}" srcOrd="0" destOrd="0" presId="urn:microsoft.com/office/officeart/2018/2/layout/IconLabelDescriptionList"/>
    <dgm:cxn modelId="{0FD43DFF-E059-4C3B-857F-689599BF5ABB}" type="presOf" srcId="{3428EA3C-9E53-4AB7-842E-F902FC9364BE}" destId="{6A729860-09EA-42EF-93A5-91D94EA2C110}" srcOrd="0" destOrd="0" presId="urn:microsoft.com/office/officeart/2018/2/layout/IconLabelDescriptionList"/>
    <dgm:cxn modelId="{2F460176-690F-4E90-A449-5863CD1DF6A3}" type="presParOf" srcId="{60DBAB49-4572-44A6-B4D1-14BCD2BE868D}" destId="{84220E41-486C-48B8-B6E8-CBF0E4EC9AA3}" srcOrd="0" destOrd="0" presId="urn:microsoft.com/office/officeart/2018/2/layout/IconLabelDescriptionList"/>
    <dgm:cxn modelId="{0AB3BCE8-ECD9-4AC9-B9B5-43D823D4E6D6}" type="presParOf" srcId="{84220E41-486C-48B8-B6E8-CBF0E4EC9AA3}" destId="{26D50F39-FF6E-40BA-92A5-874839BFD076}" srcOrd="0" destOrd="0" presId="urn:microsoft.com/office/officeart/2018/2/layout/IconLabelDescriptionList"/>
    <dgm:cxn modelId="{B91E1781-F81E-490C-BD60-95FF0A5B52A2}" type="presParOf" srcId="{84220E41-486C-48B8-B6E8-CBF0E4EC9AA3}" destId="{48000D04-1A6F-44A1-B5CC-C62990898515}" srcOrd="1" destOrd="0" presId="urn:microsoft.com/office/officeart/2018/2/layout/IconLabelDescriptionList"/>
    <dgm:cxn modelId="{B0143B15-2928-4327-B980-07B0B521C10A}" type="presParOf" srcId="{84220E41-486C-48B8-B6E8-CBF0E4EC9AA3}" destId="{6A729860-09EA-42EF-93A5-91D94EA2C110}" srcOrd="2" destOrd="0" presId="urn:microsoft.com/office/officeart/2018/2/layout/IconLabelDescriptionList"/>
    <dgm:cxn modelId="{FAFA9E6C-B688-4E2B-9738-F4A75B77AD7F}" type="presParOf" srcId="{84220E41-486C-48B8-B6E8-CBF0E4EC9AA3}" destId="{F6EACE86-761E-4F78-8C82-7826A64747F2}" srcOrd="3" destOrd="0" presId="urn:microsoft.com/office/officeart/2018/2/layout/IconLabelDescriptionList"/>
    <dgm:cxn modelId="{635685A8-21E0-4208-87AB-128A2049198E}" type="presParOf" srcId="{84220E41-486C-48B8-B6E8-CBF0E4EC9AA3}" destId="{032A58D8-00BE-4A5A-967B-B67111BFAAB1}" srcOrd="4" destOrd="0" presId="urn:microsoft.com/office/officeart/2018/2/layout/IconLabelDescriptionList"/>
    <dgm:cxn modelId="{A0400EAC-C1E4-417D-8544-09FCDDCCD18B}" type="presParOf" srcId="{60DBAB49-4572-44A6-B4D1-14BCD2BE868D}" destId="{34A0287F-4423-48E0-B73B-04511C082ED4}" srcOrd="1" destOrd="0" presId="urn:microsoft.com/office/officeart/2018/2/layout/IconLabelDescriptionList"/>
    <dgm:cxn modelId="{5EB3A65F-79EB-4627-987F-DFFE92DD533E}" type="presParOf" srcId="{60DBAB49-4572-44A6-B4D1-14BCD2BE868D}" destId="{5D9979EE-4F8C-41A4-AF70-1BC1853B01DF}" srcOrd="2" destOrd="0" presId="urn:microsoft.com/office/officeart/2018/2/layout/IconLabelDescriptionList"/>
    <dgm:cxn modelId="{E75BD408-8203-43BB-9820-6BA8D0713EE9}" type="presParOf" srcId="{5D9979EE-4F8C-41A4-AF70-1BC1853B01DF}" destId="{336D53D6-9E4D-4467-BA42-EEEE4237A51D}" srcOrd="0" destOrd="0" presId="urn:microsoft.com/office/officeart/2018/2/layout/IconLabelDescriptionList"/>
    <dgm:cxn modelId="{BCBDF762-F8E1-4DA1-AF12-B712ABA51285}" type="presParOf" srcId="{5D9979EE-4F8C-41A4-AF70-1BC1853B01DF}" destId="{CE604F00-E85F-4DB4-A51A-851627090187}" srcOrd="1" destOrd="0" presId="urn:microsoft.com/office/officeart/2018/2/layout/IconLabelDescriptionList"/>
    <dgm:cxn modelId="{D325D27E-C954-4F52-ABF4-38BFDAF827DA}" type="presParOf" srcId="{5D9979EE-4F8C-41A4-AF70-1BC1853B01DF}" destId="{4B2E1690-A100-4CC3-917F-8B7D93B178AC}" srcOrd="2" destOrd="0" presId="urn:microsoft.com/office/officeart/2018/2/layout/IconLabelDescriptionList"/>
    <dgm:cxn modelId="{F3E52893-E47C-4344-93D2-9070ABB4B3DC}" type="presParOf" srcId="{5D9979EE-4F8C-41A4-AF70-1BC1853B01DF}" destId="{6A342E15-121A-46E7-8A4F-B1FCB7BE0059}" srcOrd="3" destOrd="0" presId="urn:microsoft.com/office/officeart/2018/2/layout/IconLabelDescriptionList"/>
    <dgm:cxn modelId="{1C67DB67-EE10-4450-AC65-07374977B5FB}" type="presParOf" srcId="{5D9979EE-4F8C-41A4-AF70-1BC1853B01DF}" destId="{A9CDDF50-C669-45E7-AB0A-29682A367441}" srcOrd="4" destOrd="0" presId="urn:microsoft.com/office/officeart/2018/2/layout/IconLabelDescriptionList"/>
    <dgm:cxn modelId="{4889B064-359D-4843-B0F1-8A76DD00A226}" type="presParOf" srcId="{60DBAB49-4572-44A6-B4D1-14BCD2BE868D}" destId="{20E10648-6AF4-47A4-950A-592B4866CC46}" srcOrd="3" destOrd="0" presId="urn:microsoft.com/office/officeart/2018/2/layout/IconLabelDescriptionList"/>
    <dgm:cxn modelId="{E28F1ED9-DF48-4BF6-8D55-F0C508D13FA7}" type="presParOf" srcId="{60DBAB49-4572-44A6-B4D1-14BCD2BE868D}" destId="{7A2330D1-81C9-4EB6-A0CF-82851A1277FF}" srcOrd="4" destOrd="0" presId="urn:microsoft.com/office/officeart/2018/2/layout/IconLabelDescriptionList"/>
    <dgm:cxn modelId="{04C03958-63BF-4C6A-9C0C-467B144F9078}" type="presParOf" srcId="{7A2330D1-81C9-4EB6-A0CF-82851A1277FF}" destId="{E5D1E01C-1330-44A1-88F5-B5EC8E22B755}" srcOrd="0" destOrd="0" presId="urn:microsoft.com/office/officeart/2018/2/layout/IconLabelDescriptionList"/>
    <dgm:cxn modelId="{ED3542DF-7970-41A7-808B-EB3612FADFBE}" type="presParOf" srcId="{7A2330D1-81C9-4EB6-A0CF-82851A1277FF}" destId="{08C2A76F-08B6-43FC-A82E-7BCD468C690C}" srcOrd="1" destOrd="0" presId="urn:microsoft.com/office/officeart/2018/2/layout/IconLabelDescriptionList"/>
    <dgm:cxn modelId="{2AE8EB6B-EE9E-4D7D-9BBB-1E916B397A2C}" type="presParOf" srcId="{7A2330D1-81C9-4EB6-A0CF-82851A1277FF}" destId="{8C37C320-DE30-4677-8BB5-BD49090381EC}" srcOrd="2" destOrd="0" presId="urn:microsoft.com/office/officeart/2018/2/layout/IconLabelDescriptionList"/>
    <dgm:cxn modelId="{F4FA539B-5FC9-49FE-8074-EBF52DB68D2B}" type="presParOf" srcId="{7A2330D1-81C9-4EB6-A0CF-82851A1277FF}" destId="{23E950A5-9AFD-4433-BBBB-822156270389}" srcOrd="3" destOrd="0" presId="urn:microsoft.com/office/officeart/2018/2/layout/IconLabelDescriptionList"/>
    <dgm:cxn modelId="{6AD99BBA-CA71-4490-AAD3-1553E0D71724}" type="presParOf" srcId="{7A2330D1-81C9-4EB6-A0CF-82851A1277FF}" destId="{3990B588-4367-48D8-8BE6-42C2AD94BDE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776B76-FAE1-45B3-A5D7-67F3974727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4CF665A-4745-4A75-B4CE-7FA14705A255}">
      <dgm:prSet phldrT="[Text]" custT="1"/>
      <dgm:spPr>
        <a:ln w="25400" cap="flat" cmpd="sng" algn="ctr">
          <a:solidFill>
            <a:schemeClr val="bg1">
              <a:lumMod val="100000"/>
            </a:schemeClr>
          </a:solidFill>
          <a:prstDash val="solid"/>
          <a:round/>
          <a:headEnd type="none" w="med" len="med"/>
          <a:tailEnd type="none" w="med" len="med"/>
        </a:ln>
      </dgm:spPr>
      <dgm:t>
        <a:bodyPr/>
        <a:lstStyle/>
        <a:p>
          <a:r>
            <a:rPr lang="en-US" sz="2000" dirty="0">
              <a:solidFill>
                <a:schemeClr val="bg1">
                  <a:lumMod val="100000"/>
                </a:schemeClr>
              </a:solidFill>
            </a:rPr>
            <a:t>100% of steel and iron</a:t>
          </a:r>
        </a:p>
      </dgm:t>
    </dgm:pt>
    <dgm:pt modelId="{85AABAED-63C3-47FB-90EA-89C51C7C1D89}" type="parTrans" cxnId="{23B5105F-FFD1-4178-8CEB-39A33624C5AC}">
      <dgm:prSet/>
      <dgm:spPr/>
      <dgm:t>
        <a:bodyPr/>
        <a:lstStyle/>
        <a:p>
          <a:endParaRPr lang="en-US"/>
        </a:p>
      </dgm:t>
    </dgm:pt>
    <dgm:pt modelId="{1D9201C2-1063-406A-BB54-C2E8495113C7}" type="sibTrans" cxnId="{23B5105F-FFD1-4178-8CEB-39A33624C5AC}">
      <dgm:prSet/>
      <dgm:spPr/>
      <dgm:t>
        <a:bodyPr/>
        <a:lstStyle/>
        <a:p>
          <a:endParaRPr lang="en-US"/>
        </a:p>
      </dgm:t>
    </dgm:pt>
    <dgm:pt modelId="{48769E22-6718-4F4D-8BC2-B8E7644ADDA3}">
      <dgm:prSet phldrT="[Text]" custT="1"/>
      <dgm:spPr>
        <a:ln w="25400" cap="flat" cmpd="sng" algn="ctr">
          <a:solidFill>
            <a:schemeClr val="bg1">
              <a:lumMod val="100000"/>
            </a:schemeClr>
          </a:solidFill>
          <a:prstDash val="solid"/>
          <a:round/>
          <a:headEnd type="none" w="med" len="med"/>
          <a:tailEnd type="none" w="med" len="med"/>
        </a:ln>
      </dgm:spPr>
      <dgm:t>
        <a:bodyPr/>
        <a:lstStyle/>
        <a:p>
          <a:r>
            <a:rPr lang="en-US" sz="2000" dirty="0">
              <a:solidFill>
                <a:schemeClr val="bg1">
                  <a:lumMod val="100000"/>
                </a:schemeClr>
              </a:solidFill>
            </a:rPr>
            <a:t>Applicable percentage of manufactured products</a:t>
          </a:r>
        </a:p>
      </dgm:t>
    </dgm:pt>
    <dgm:pt modelId="{791FA055-F7CF-47B1-B13F-157288C6FD3A}" type="parTrans" cxnId="{5A72FE5A-4FDE-47FC-9420-C5D24FF7300A}">
      <dgm:prSet/>
      <dgm:spPr/>
      <dgm:t>
        <a:bodyPr/>
        <a:lstStyle/>
        <a:p>
          <a:endParaRPr lang="en-US"/>
        </a:p>
      </dgm:t>
    </dgm:pt>
    <dgm:pt modelId="{DBEB1FFD-4C8B-4CE8-ADEC-A3C9D327642D}" type="sibTrans" cxnId="{5A72FE5A-4FDE-47FC-9420-C5D24FF7300A}">
      <dgm:prSet/>
      <dgm:spPr/>
      <dgm:t>
        <a:bodyPr/>
        <a:lstStyle/>
        <a:p>
          <a:endParaRPr lang="en-US"/>
        </a:p>
      </dgm:t>
    </dgm:pt>
    <dgm:pt modelId="{416B20D6-02D1-4F80-9A71-5FE223BDB024}" type="pres">
      <dgm:prSet presAssocID="{CB776B76-FAE1-45B3-A5D7-67F397472724}" presName="diagram" presStyleCnt="0">
        <dgm:presLayoutVars>
          <dgm:dir/>
          <dgm:resizeHandles val="exact"/>
        </dgm:presLayoutVars>
      </dgm:prSet>
      <dgm:spPr/>
    </dgm:pt>
    <dgm:pt modelId="{7C075C99-A3D0-46EC-8EE8-D0B618E5E455}" type="pres">
      <dgm:prSet presAssocID="{A4CF665A-4745-4A75-B4CE-7FA14705A255}" presName="node" presStyleLbl="node1" presStyleIdx="0" presStyleCnt="2">
        <dgm:presLayoutVars>
          <dgm:bulletEnabled val="1"/>
        </dgm:presLayoutVars>
      </dgm:prSet>
      <dgm:spPr/>
    </dgm:pt>
    <dgm:pt modelId="{4D2F9830-5758-4FDA-AC2C-A9383B48237D}" type="pres">
      <dgm:prSet presAssocID="{1D9201C2-1063-406A-BB54-C2E8495113C7}" presName="sibTrans" presStyleCnt="0"/>
      <dgm:spPr/>
    </dgm:pt>
    <dgm:pt modelId="{4B0C6839-199F-492E-BA63-06329AF0D4A5}" type="pres">
      <dgm:prSet presAssocID="{48769E22-6718-4F4D-8BC2-B8E7644ADDA3}" presName="node" presStyleLbl="node1" presStyleIdx="1" presStyleCnt="2">
        <dgm:presLayoutVars>
          <dgm:bulletEnabled val="1"/>
        </dgm:presLayoutVars>
      </dgm:prSet>
      <dgm:spPr/>
    </dgm:pt>
  </dgm:ptLst>
  <dgm:cxnLst>
    <dgm:cxn modelId="{23B5105F-FFD1-4178-8CEB-39A33624C5AC}" srcId="{CB776B76-FAE1-45B3-A5D7-67F397472724}" destId="{A4CF665A-4745-4A75-B4CE-7FA14705A255}" srcOrd="0" destOrd="0" parTransId="{85AABAED-63C3-47FB-90EA-89C51C7C1D89}" sibTransId="{1D9201C2-1063-406A-BB54-C2E8495113C7}"/>
    <dgm:cxn modelId="{19371044-FBB6-4A01-A9B5-B8B957C2F14B}" type="presOf" srcId="{CB776B76-FAE1-45B3-A5D7-67F397472724}" destId="{416B20D6-02D1-4F80-9A71-5FE223BDB024}" srcOrd="0" destOrd="0" presId="urn:microsoft.com/office/officeart/2005/8/layout/default"/>
    <dgm:cxn modelId="{5A72FE5A-4FDE-47FC-9420-C5D24FF7300A}" srcId="{CB776B76-FAE1-45B3-A5D7-67F397472724}" destId="{48769E22-6718-4F4D-8BC2-B8E7644ADDA3}" srcOrd="1" destOrd="0" parTransId="{791FA055-F7CF-47B1-B13F-157288C6FD3A}" sibTransId="{DBEB1FFD-4C8B-4CE8-ADEC-A3C9D327642D}"/>
    <dgm:cxn modelId="{531A1296-881E-48D7-9E5E-BEBE7510E406}" type="presOf" srcId="{48769E22-6718-4F4D-8BC2-B8E7644ADDA3}" destId="{4B0C6839-199F-492E-BA63-06329AF0D4A5}" srcOrd="0" destOrd="0" presId="urn:microsoft.com/office/officeart/2005/8/layout/default"/>
    <dgm:cxn modelId="{2075C9F1-9B07-4E54-B986-FA711B930599}" type="presOf" srcId="{A4CF665A-4745-4A75-B4CE-7FA14705A255}" destId="{7C075C99-A3D0-46EC-8EE8-D0B618E5E455}" srcOrd="0" destOrd="0" presId="urn:microsoft.com/office/officeart/2005/8/layout/default"/>
    <dgm:cxn modelId="{7966D793-77FB-44CD-87DD-80D2C209B6B5}" type="presParOf" srcId="{416B20D6-02D1-4F80-9A71-5FE223BDB024}" destId="{7C075C99-A3D0-46EC-8EE8-D0B618E5E455}" srcOrd="0" destOrd="0" presId="urn:microsoft.com/office/officeart/2005/8/layout/default"/>
    <dgm:cxn modelId="{7678FAE2-9BB2-47B2-BB52-578416444878}" type="presParOf" srcId="{416B20D6-02D1-4F80-9A71-5FE223BDB024}" destId="{4D2F9830-5758-4FDA-AC2C-A9383B48237D}" srcOrd="1" destOrd="0" presId="urn:microsoft.com/office/officeart/2005/8/layout/default"/>
    <dgm:cxn modelId="{ED346483-FB0A-46FC-9830-EF2F2EB69ED3}" type="presParOf" srcId="{416B20D6-02D1-4F80-9A71-5FE223BDB024}" destId="{4B0C6839-199F-492E-BA63-06329AF0D4A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4B4129-2785-48CA-93F9-AC5FB88E5CE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3AD053A-D297-4500-8582-7B1247DA1226}">
      <dgm:prSet/>
      <dgm:spPr/>
      <dgm:t>
        <a:bodyPr/>
        <a:lstStyle/>
        <a:p>
          <a:r>
            <a:rPr lang="en-US" dirty="0">
              <a:solidFill>
                <a:schemeClr val="accent1"/>
              </a:solidFill>
            </a:rPr>
            <a:t>Project is built in a low-income community as defined by the New Markets Tax Credit or on Indian Land can receive an increased tax credit of 10%</a:t>
          </a:r>
        </a:p>
      </dgm:t>
    </dgm:pt>
    <dgm:pt modelId="{CCF6D5D6-753F-48DB-B4F6-C8BBB2C18113}" type="parTrans" cxnId="{27EAF8C9-39AB-4428-B9CC-894A1A5279A3}">
      <dgm:prSet/>
      <dgm:spPr/>
      <dgm:t>
        <a:bodyPr/>
        <a:lstStyle/>
        <a:p>
          <a:endParaRPr lang="en-US"/>
        </a:p>
      </dgm:t>
    </dgm:pt>
    <dgm:pt modelId="{9DB7B7C9-5072-456B-8261-FDB50C227490}" type="sibTrans" cxnId="{27EAF8C9-39AB-4428-B9CC-894A1A5279A3}">
      <dgm:prSet/>
      <dgm:spPr/>
      <dgm:t>
        <a:bodyPr/>
        <a:lstStyle/>
        <a:p>
          <a:endParaRPr lang="en-US"/>
        </a:p>
      </dgm:t>
    </dgm:pt>
    <dgm:pt modelId="{4885155C-6250-41A9-91B0-99AB0E1F34F2}">
      <dgm:prSet/>
      <dgm:spPr/>
      <dgm:t>
        <a:bodyPr/>
        <a:lstStyle/>
        <a:p>
          <a:r>
            <a:rPr lang="en-US" dirty="0">
              <a:solidFill>
                <a:schemeClr val="accent1"/>
              </a:solidFill>
            </a:rPr>
            <a:t>Project associated with a low-income residential building project, or a low-income economic benefit project, can receive an increased tax credit of 20% </a:t>
          </a:r>
        </a:p>
      </dgm:t>
    </dgm:pt>
    <dgm:pt modelId="{300BA9A1-EA21-44DD-BB3B-786472490803}" type="parTrans" cxnId="{BB65DE87-1562-4991-B2AE-81F6B5CE77C9}">
      <dgm:prSet/>
      <dgm:spPr/>
      <dgm:t>
        <a:bodyPr/>
        <a:lstStyle/>
        <a:p>
          <a:endParaRPr lang="en-US"/>
        </a:p>
      </dgm:t>
    </dgm:pt>
    <dgm:pt modelId="{112F385A-F6B4-4A71-962D-DD114D79ED65}" type="sibTrans" cxnId="{BB65DE87-1562-4991-B2AE-81F6B5CE77C9}">
      <dgm:prSet/>
      <dgm:spPr/>
      <dgm:t>
        <a:bodyPr/>
        <a:lstStyle/>
        <a:p>
          <a:endParaRPr lang="en-US"/>
        </a:p>
      </dgm:t>
    </dgm:pt>
    <dgm:pt modelId="{8548C592-3415-4279-A9AD-A7D00153ED96}" type="pres">
      <dgm:prSet presAssocID="{F54B4129-2785-48CA-93F9-AC5FB88E5CE3}" presName="root" presStyleCnt="0">
        <dgm:presLayoutVars>
          <dgm:dir/>
          <dgm:resizeHandles val="exact"/>
        </dgm:presLayoutVars>
      </dgm:prSet>
      <dgm:spPr/>
    </dgm:pt>
    <dgm:pt modelId="{10DFC9C2-C8D6-4C4A-9030-DDB8A017A6FA}" type="pres">
      <dgm:prSet presAssocID="{A3AD053A-D297-4500-8582-7B1247DA1226}" presName="compNode" presStyleCnt="0"/>
      <dgm:spPr/>
    </dgm:pt>
    <dgm:pt modelId="{FE4E3970-C390-4204-A28F-9DF726646CE8}" type="pres">
      <dgm:prSet presAssocID="{A3AD053A-D297-4500-8582-7B1247DA1226}" presName="bgRect" presStyleLbl="bgShp" presStyleIdx="0" presStyleCnt="2"/>
      <dgm:spPr/>
    </dgm:pt>
    <dgm:pt modelId="{DDD2B1A4-253E-4D04-B24E-F92A7B9E7D09}" type="pres">
      <dgm:prSet presAssocID="{A3AD053A-D297-4500-8582-7B1247DA1226}" presName="iconRect" presStyleLbl="nod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40" t="1566" r="488" b="3292"/>
          </a:stretch>
        </a:blipFill>
        <a:ln>
          <a:noFill/>
        </a:ln>
      </dgm:spPr>
    </dgm:pt>
    <dgm:pt modelId="{42EAEB93-42DF-4939-9F08-7E3FC10B078F}" type="pres">
      <dgm:prSet presAssocID="{A3AD053A-D297-4500-8582-7B1247DA1226}" presName="spaceRect" presStyleCnt="0"/>
      <dgm:spPr/>
    </dgm:pt>
    <dgm:pt modelId="{77E371C6-3C48-4A1A-9BC6-8EF0862BC6C3}" type="pres">
      <dgm:prSet presAssocID="{A3AD053A-D297-4500-8582-7B1247DA1226}" presName="parTx" presStyleLbl="revTx" presStyleIdx="0" presStyleCnt="2">
        <dgm:presLayoutVars>
          <dgm:chMax val="0"/>
          <dgm:chPref val="0"/>
        </dgm:presLayoutVars>
      </dgm:prSet>
      <dgm:spPr/>
    </dgm:pt>
    <dgm:pt modelId="{FCBC8506-4AC1-42E8-801C-24F598211D57}" type="pres">
      <dgm:prSet presAssocID="{9DB7B7C9-5072-456B-8261-FDB50C227490}" presName="sibTrans" presStyleCnt="0"/>
      <dgm:spPr/>
    </dgm:pt>
    <dgm:pt modelId="{7E168CDF-633C-4ADA-AFED-EA4694349759}" type="pres">
      <dgm:prSet presAssocID="{4885155C-6250-41A9-91B0-99AB0E1F34F2}" presName="compNode" presStyleCnt="0"/>
      <dgm:spPr/>
    </dgm:pt>
    <dgm:pt modelId="{B7EE1CE0-274F-4F17-8FC0-52B04FDDBB91}" type="pres">
      <dgm:prSet presAssocID="{4885155C-6250-41A9-91B0-99AB0E1F34F2}" presName="bgRect" presStyleLbl="bgShp" presStyleIdx="1" presStyleCnt="2"/>
      <dgm:spPr/>
    </dgm:pt>
    <dgm:pt modelId="{16FD596C-365A-4992-A499-0851BC9E0D28}" type="pres">
      <dgm:prSet presAssocID="{4885155C-6250-41A9-91B0-99AB0E1F34F2}" presName="iconRect" presStyleLbl="nod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8722" t="6244" r="9946" b="7541"/>
          </a:stretch>
        </a:blipFill>
        <a:ln>
          <a:noFill/>
        </a:ln>
      </dgm:spPr>
    </dgm:pt>
    <dgm:pt modelId="{E41102CE-8F31-4E4C-AB8B-130A8DD40AD9}" type="pres">
      <dgm:prSet presAssocID="{4885155C-6250-41A9-91B0-99AB0E1F34F2}" presName="spaceRect" presStyleCnt="0"/>
      <dgm:spPr/>
    </dgm:pt>
    <dgm:pt modelId="{1CEAC269-DBD8-4D54-B0CD-348A756D5C0A}" type="pres">
      <dgm:prSet presAssocID="{4885155C-6250-41A9-91B0-99AB0E1F34F2}" presName="parTx" presStyleLbl="revTx" presStyleIdx="1" presStyleCnt="2">
        <dgm:presLayoutVars>
          <dgm:chMax val="0"/>
          <dgm:chPref val="0"/>
        </dgm:presLayoutVars>
      </dgm:prSet>
      <dgm:spPr/>
    </dgm:pt>
  </dgm:ptLst>
  <dgm:cxnLst>
    <dgm:cxn modelId="{50BE5D10-0A82-42F7-A55B-4F623A5C4F27}" type="presOf" srcId="{4885155C-6250-41A9-91B0-99AB0E1F34F2}" destId="{1CEAC269-DBD8-4D54-B0CD-348A756D5C0A}" srcOrd="0" destOrd="0" presId="urn:microsoft.com/office/officeart/2018/2/layout/IconVerticalSolidList"/>
    <dgm:cxn modelId="{04A0657C-714A-4E49-9207-A97F83290B1B}" type="presOf" srcId="{A3AD053A-D297-4500-8582-7B1247DA1226}" destId="{77E371C6-3C48-4A1A-9BC6-8EF0862BC6C3}" srcOrd="0" destOrd="0" presId="urn:microsoft.com/office/officeart/2018/2/layout/IconVerticalSolidList"/>
    <dgm:cxn modelId="{BB65DE87-1562-4991-B2AE-81F6B5CE77C9}" srcId="{F54B4129-2785-48CA-93F9-AC5FB88E5CE3}" destId="{4885155C-6250-41A9-91B0-99AB0E1F34F2}" srcOrd="1" destOrd="0" parTransId="{300BA9A1-EA21-44DD-BB3B-786472490803}" sibTransId="{112F385A-F6B4-4A71-962D-DD114D79ED65}"/>
    <dgm:cxn modelId="{A71DADB5-A8D2-4AD7-A7C8-A3302F4DFF2E}" type="presOf" srcId="{F54B4129-2785-48CA-93F9-AC5FB88E5CE3}" destId="{8548C592-3415-4279-A9AD-A7D00153ED96}" srcOrd="0" destOrd="0" presId="urn:microsoft.com/office/officeart/2018/2/layout/IconVerticalSolidList"/>
    <dgm:cxn modelId="{27EAF8C9-39AB-4428-B9CC-894A1A5279A3}" srcId="{F54B4129-2785-48CA-93F9-AC5FB88E5CE3}" destId="{A3AD053A-D297-4500-8582-7B1247DA1226}" srcOrd="0" destOrd="0" parTransId="{CCF6D5D6-753F-48DB-B4F6-C8BBB2C18113}" sibTransId="{9DB7B7C9-5072-456B-8261-FDB50C227490}"/>
    <dgm:cxn modelId="{1B221459-B975-4595-AA71-7EB2020C4C0D}" type="presParOf" srcId="{8548C592-3415-4279-A9AD-A7D00153ED96}" destId="{10DFC9C2-C8D6-4C4A-9030-DDB8A017A6FA}" srcOrd="0" destOrd="0" presId="urn:microsoft.com/office/officeart/2018/2/layout/IconVerticalSolidList"/>
    <dgm:cxn modelId="{0A961636-9F67-4F4B-B001-0B7DC6B8E078}" type="presParOf" srcId="{10DFC9C2-C8D6-4C4A-9030-DDB8A017A6FA}" destId="{FE4E3970-C390-4204-A28F-9DF726646CE8}" srcOrd="0" destOrd="0" presId="urn:microsoft.com/office/officeart/2018/2/layout/IconVerticalSolidList"/>
    <dgm:cxn modelId="{4D0D0FA8-53D0-4974-877C-B8E53CADF1A4}" type="presParOf" srcId="{10DFC9C2-C8D6-4C4A-9030-DDB8A017A6FA}" destId="{DDD2B1A4-253E-4D04-B24E-F92A7B9E7D09}" srcOrd="1" destOrd="0" presId="urn:microsoft.com/office/officeart/2018/2/layout/IconVerticalSolidList"/>
    <dgm:cxn modelId="{1F72874C-471A-43C3-857F-113ED5C0458B}" type="presParOf" srcId="{10DFC9C2-C8D6-4C4A-9030-DDB8A017A6FA}" destId="{42EAEB93-42DF-4939-9F08-7E3FC10B078F}" srcOrd="2" destOrd="0" presId="urn:microsoft.com/office/officeart/2018/2/layout/IconVerticalSolidList"/>
    <dgm:cxn modelId="{E1307CF5-5ED5-4108-8AAB-0857B15DAFAC}" type="presParOf" srcId="{10DFC9C2-C8D6-4C4A-9030-DDB8A017A6FA}" destId="{77E371C6-3C48-4A1A-9BC6-8EF0862BC6C3}" srcOrd="3" destOrd="0" presId="urn:microsoft.com/office/officeart/2018/2/layout/IconVerticalSolidList"/>
    <dgm:cxn modelId="{767B6C6B-CC67-4E40-AC35-F0492B612489}" type="presParOf" srcId="{8548C592-3415-4279-A9AD-A7D00153ED96}" destId="{FCBC8506-4AC1-42E8-801C-24F598211D57}" srcOrd="1" destOrd="0" presId="urn:microsoft.com/office/officeart/2018/2/layout/IconVerticalSolidList"/>
    <dgm:cxn modelId="{379181F8-318A-475C-9493-46A5F039857F}" type="presParOf" srcId="{8548C592-3415-4279-A9AD-A7D00153ED96}" destId="{7E168CDF-633C-4ADA-AFED-EA4694349759}" srcOrd="2" destOrd="0" presId="urn:microsoft.com/office/officeart/2018/2/layout/IconVerticalSolidList"/>
    <dgm:cxn modelId="{7079F021-6048-4450-AFB8-947EA7FE8982}" type="presParOf" srcId="{7E168CDF-633C-4ADA-AFED-EA4694349759}" destId="{B7EE1CE0-274F-4F17-8FC0-52B04FDDBB91}" srcOrd="0" destOrd="0" presId="urn:microsoft.com/office/officeart/2018/2/layout/IconVerticalSolidList"/>
    <dgm:cxn modelId="{7282A2DC-BFC9-43E1-9EAD-2C44170B10C0}" type="presParOf" srcId="{7E168CDF-633C-4ADA-AFED-EA4694349759}" destId="{16FD596C-365A-4992-A499-0851BC9E0D28}" srcOrd="1" destOrd="0" presId="urn:microsoft.com/office/officeart/2018/2/layout/IconVerticalSolidList"/>
    <dgm:cxn modelId="{304E1260-7E3A-4E7D-A2DD-02F95879E659}" type="presParOf" srcId="{7E168CDF-633C-4ADA-AFED-EA4694349759}" destId="{E41102CE-8F31-4E4C-AB8B-130A8DD40AD9}" srcOrd="2" destOrd="0" presId="urn:microsoft.com/office/officeart/2018/2/layout/IconVerticalSolidList"/>
    <dgm:cxn modelId="{7F4B6F9A-CBB6-405D-9879-1AC00C7268D0}" type="presParOf" srcId="{7E168CDF-633C-4ADA-AFED-EA4694349759}" destId="{1CEAC269-DBD8-4D54-B0CD-348A756D5C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4CA6FA-4F34-4E40-AA35-DADBF98C5C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C90E51-111A-4DA7-A5C1-135DD31CFF23}">
      <dgm:prSet phldrT="[Text]" custT="1"/>
      <dgm:spPr/>
      <dgm:t>
        <a:bodyPr/>
        <a:lstStyle/>
        <a:p>
          <a:r>
            <a:rPr lang="en-US" sz="2400" dirty="0">
              <a:solidFill>
                <a:schemeClr val="bg1"/>
              </a:solidFill>
            </a:rPr>
            <a:t>Grant funding </a:t>
          </a:r>
          <a:r>
            <a:rPr lang="en-US" sz="2400" b="1" dirty="0">
              <a:solidFill>
                <a:schemeClr val="bg1"/>
              </a:solidFill>
            </a:rPr>
            <a:t>may</a:t>
          </a:r>
          <a:r>
            <a:rPr lang="en-US" sz="2400" dirty="0">
              <a:solidFill>
                <a:schemeClr val="bg1"/>
              </a:solidFill>
            </a:rPr>
            <a:t> reduce otherwise allowable credits</a:t>
          </a:r>
        </a:p>
      </dgm:t>
    </dgm:pt>
    <dgm:pt modelId="{42F39F3A-6C96-4286-8C43-D3F30C2E6FC7}" type="parTrans" cxnId="{85C14968-8A12-4212-939F-A6621E44714F}">
      <dgm:prSet/>
      <dgm:spPr/>
      <dgm:t>
        <a:bodyPr/>
        <a:lstStyle/>
        <a:p>
          <a:endParaRPr lang="en-US"/>
        </a:p>
      </dgm:t>
    </dgm:pt>
    <dgm:pt modelId="{CD463ADB-728C-4B7B-ACEF-F57A1A9A838C}" type="sibTrans" cxnId="{85C14968-8A12-4212-939F-A6621E44714F}">
      <dgm:prSet/>
      <dgm:spPr/>
      <dgm:t>
        <a:bodyPr/>
        <a:lstStyle/>
        <a:p>
          <a:endParaRPr lang="en-US"/>
        </a:p>
      </dgm:t>
    </dgm:pt>
    <dgm:pt modelId="{94422AF7-8BDD-468A-ABB1-4C4733D24235}">
      <dgm:prSet custT="1"/>
      <dgm:spPr/>
      <dgm:t>
        <a:bodyPr/>
        <a:lstStyle/>
        <a:p>
          <a:r>
            <a:rPr lang="en-US" sz="2400" dirty="0">
              <a:solidFill>
                <a:schemeClr val="bg1"/>
              </a:solidFill>
            </a:rPr>
            <a:t>Excess benefit rule</a:t>
          </a:r>
        </a:p>
      </dgm:t>
    </dgm:pt>
    <dgm:pt modelId="{5149B2B0-EFCF-45DF-815C-7CCD9B0184BE}" type="parTrans" cxnId="{ACD0F5AA-C884-4775-847D-4199F7CA60DD}">
      <dgm:prSet/>
      <dgm:spPr/>
      <dgm:t>
        <a:bodyPr/>
        <a:lstStyle/>
        <a:p>
          <a:endParaRPr lang="en-US"/>
        </a:p>
      </dgm:t>
    </dgm:pt>
    <dgm:pt modelId="{8D629857-A60D-4601-B467-203923210493}" type="sibTrans" cxnId="{ACD0F5AA-C884-4775-847D-4199F7CA60DD}">
      <dgm:prSet/>
      <dgm:spPr/>
      <dgm:t>
        <a:bodyPr/>
        <a:lstStyle/>
        <a:p>
          <a:endParaRPr lang="en-US"/>
        </a:p>
      </dgm:t>
    </dgm:pt>
    <dgm:pt modelId="{169EC5F1-F802-4CD1-97B2-510E9BE44488}">
      <dgm:prSet/>
      <dgm:spPr/>
      <dgm:t>
        <a:bodyPr/>
        <a:lstStyle/>
        <a:p>
          <a:r>
            <a:rPr lang="en-US" dirty="0">
              <a:solidFill>
                <a:srgbClr val="414142"/>
              </a:solidFill>
            </a:rPr>
            <a:t>If a grant, forgivable loan, or other exempt income is received for the specific purpose of purchasing or constructing ITC property, and the sum of such amounts plus the applicable credit otherwise determined with respect to that property exceeds the cost of the property, then the amount of the applicable credit is reduced so that the total amount of applicable credit plus the amount of any restricted tax-exempt amounts equals the cost of investment-related credit property</a:t>
          </a:r>
        </a:p>
      </dgm:t>
    </dgm:pt>
    <dgm:pt modelId="{0249C020-50F5-4655-B898-57C5D200927B}" type="parTrans" cxnId="{6A36AC45-2573-4CF9-B734-562A2B94BBC3}">
      <dgm:prSet/>
      <dgm:spPr/>
      <dgm:t>
        <a:bodyPr/>
        <a:lstStyle/>
        <a:p>
          <a:endParaRPr lang="en-US"/>
        </a:p>
      </dgm:t>
    </dgm:pt>
    <dgm:pt modelId="{1F20D69A-B24F-4D9A-B248-F7BE93544B60}" type="sibTrans" cxnId="{6A36AC45-2573-4CF9-B734-562A2B94BBC3}">
      <dgm:prSet/>
      <dgm:spPr/>
      <dgm:t>
        <a:bodyPr/>
        <a:lstStyle/>
        <a:p>
          <a:endParaRPr lang="en-US"/>
        </a:p>
      </dgm:t>
    </dgm:pt>
    <dgm:pt modelId="{FCB246ED-BCF8-43C8-AC8D-492216FA2C42}" type="pres">
      <dgm:prSet presAssocID="{EF4CA6FA-4F34-4E40-AA35-DADBF98C5C84}" presName="linear" presStyleCnt="0">
        <dgm:presLayoutVars>
          <dgm:animLvl val="lvl"/>
          <dgm:resizeHandles val="exact"/>
        </dgm:presLayoutVars>
      </dgm:prSet>
      <dgm:spPr/>
    </dgm:pt>
    <dgm:pt modelId="{C43FAB44-8ACD-4021-A69D-84F1B4722C36}" type="pres">
      <dgm:prSet presAssocID="{91C90E51-111A-4DA7-A5C1-135DD31CFF23}" presName="parentText" presStyleLbl="node1" presStyleIdx="0" presStyleCnt="2">
        <dgm:presLayoutVars>
          <dgm:chMax val="0"/>
          <dgm:bulletEnabled val="1"/>
        </dgm:presLayoutVars>
      </dgm:prSet>
      <dgm:spPr/>
    </dgm:pt>
    <dgm:pt modelId="{6E39D08C-7B6B-4EB7-9A4D-23E0DC8BA575}" type="pres">
      <dgm:prSet presAssocID="{CD463ADB-728C-4B7B-ACEF-F57A1A9A838C}" presName="spacer" presStyleCnt="0"/>
      <dgm:spPr/>
    </dgm:pt>
    <dgm:pt modelId="{696041E9-5325-44EE-BA36-99BA1989DBB3}" type="pres">
      <dgm:prSet presAssocID="{94422AF7-8BDD-468A-ABB1-4C4733D24235}" presName="parentText" presStyleLbl="node1" presStyleIdx="1" presStyleCnt="2">
        <dgm:presLayoutVars>
          <dgm:chMax val="0"/>
          <dgm:bulletEnabled val="1"/>
        </dgm:presLayoutVars>
      </dgm:prSet>
      <dgm:spPr/>
    </dgm:pt>
    <dgm:pt modelId="{84C5B3EF-F220-4ED2-86A4-3DA5F6BE0EDB}" type="pres">
      <dgm:prSet presAssocID="{94422AF7-8BDD-468A-ABB1-4C4733D24235}" presName="childText" presStyleLbl="revTx" presStyleIdx="0" presStyleCnt="1">
        <dgm:presLayoutVars>
          <dgm:bulletEnabled val="1"/>
        </dgm:presLayoutVars>
      </dgm:prSet>
      <dgm:spPr/>
    </dgm:pt>
  </dgm:ptLst>
  <dgm:cxnLst>
    <dgm:cxn modelId="{1D9F7460-6793-43B7-BDA8-640371FCAC7C}" type="presOf" srcId="{91C90E51-111A-4DA7-A5C1-135DD31CFF23}" destId="{C43FAB44-8ACD-4021-A69D-84F1B4722C36}" srcOrd="0" destOrd="0" presId="urn:microsoft.com/office/officeart/2005/8/layout/vList2"/>
    <dgm:cxn modelId="{6A36AC45-2573-4CF9-B734-562A2B94BBC3}" srcId="{94422AF7-8BDD-468A-ABB1-4C4733D24235}" destId="{169EC5F1-F802-4CD1-97B2-510E9BE44488}" srcOrd="0" destOrd="0" parTransId="{0249C020-50F5-4655-B898-57C5D200927B}" sibTransId="{1F20D69A-B24F-4D9A-B248-F7BE93544B60}"/>
    <dgm:cxn modelId="{85C14968-8A12-4212-939F-A6621E44714F}" srcId="{EF4CA6FA-4F34-4E40-AA35-DADBF98C5C84}" destId="{91C90E51-111A-4DA7-A5C1-135DD31CFF23}" srcOrd="0" destOrd="0" parTransId="{42F39F3A-6C96-4286-8C43-D3F30C2E6FC7}" sibTransId="{CD463ADB-728C-4B7B-ACEF-F57A1A9A838C}"/>
    <dgm:cxn modelId="{9259CF75-39BD-4F59-9E05-2A4104B959E7}" type="presOf" srcId="{169EC5F1-F802-4CD1-97B2-510E9BE44488}" destId="{84C5B3EF-F220-4ED2-86A4-3DA5F6BE0EDB}" srcOrd="0" destOrd="0" presId="urn:microsoft.com/office/officeart/2005/8/layout/vList2"/>
    <dgm:cxn modelId="{A8D9B476-F790-4E07-A6FF-693EE60D74A3}" type="presOf" srcId="{94422AF7-8BDD-468A-ABB1-4C4733D24235}" destId="{696041E9-5325-44EE-BA36-99BA1989DBB3}" srcOrd="0" destOrd="0" presId="urn:microsoft.com/office/officeart/2005/8/layout/vList2"/>
    <dgm:cxn modelId="{59A6437D-B2EF-4AC3-AD70-191473A5C761}" type="presOf" srcId="{EF4CA6FA-4F34-4E40-AA35-DADBF98C5C84}" destId="{FCB246ED-BCF8-43C8-AC8D-492216FA2C42}" srcOrd="0" destOrd="0" presId="urn:microsoft.com/office/officeart/2005/8/layout/vList2"/>
    <dgm:cxn modelId="{ACD0F5AA-C884-4775-847D-4199F7CA60DD}" srcId="{EF4CA6FA-4F34-4E40-AA35-DADBF98C5C84}" destId="{94422AF7-8BDD-468A-ABB1-4C4733D24235}" srcOrd="1" destOrd="0" parTransId="{5149B2B0-EFCF-45DF-815C-7CCD9B0184BE}" sibTransId="{8D629857-A60D-4601-B467-203923210493}"/>
    <dgm:cxn modelId="{8644897B-6469-4FC2-9437-6509A8D55A81}" type="presParOf" srcId="{FCB246ED-BCF8-43C8-AC8D-492216FA2C42}" destId="{C43FAB44-8ACD-4021-A69D-84F1B4722C36}" srcOrd="0" destOrd="0" presId="urn:microsoft.com/office/officeart/2005/8/layout/vList2"/>
    <dgm:cxn modelId="{5A26DD98-7298-4247-98B6-812D9647ACED}" type="presParOf" srcId="{FCB246ED-BCF8-43C8-AC8D-492216FA2C42}" destId="{6E39D08C-7B6B-4EB7-9A4D-23E0DC8BA575}" srcOrd="1" destOrd="0" presId="urn:microsoft.com/office/officeart/2005/8/layout/vList2"/>
    <dgm:cxn modelId="{7AA6D3B3-B8FC-437C-ADF0-2E049EF40284}" type="presParOf" srcId="{FCB246ED-BCF8-43C8-AC8D-492216FA2C42}" destId="{696041E9-5325-44EE-BA36-99BA1989DBB3}" srcOrd="2" destOrd="0" presId="urn:microsoft.com/office/officeart/2005/8/layout/vList2"/>
    <dgm:cxn modelId="{E1A324A3-6735-45C7-B9A9-41E1D2ACF9E3}" type="presParOf" srcId="{FCB246ED-BCF8-43C8-AC8D-492216FA2C42}" destId="{84C5B3EF-F220-4ED2-86A4-3DA5F6BE0ED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F521C-F3F9-4890-A626-6241119A30FD}">
      <dsp:nvSpPr>
        <dsp:cNvPr id="0" name=""/>
        <dsp:cNvSpPr/>
      </dsp:nvSpPr>
      <dsp:spPr>
        <a:xfrm>
          <a:off x="13749" y="710819"/>
          <a:ext cx="711018" cy="711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7CE9C1-0C13-4A12-866C-B8C096C88AFE}">
      <dsp:nvSpPr>
        <dsp:cNvPr id="0" name=""/>
        <dsp:cNvSpPr/>
      </dsp:nvSpPr>
      <dsp:spPr>
        <a:xfrm>
          <a:off x="163063" y="860133"/>
          <a:ext cx="412390" cy="412390"/>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5558" t="13571" r="3530" b="11911"/>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A73BC6-2DE7-4DCC-AC38-DC4016876C41}">
      <dsp:nvSpPr>
        <dsp:cNvPr id="0" name=""/>
        <dsp:cNvSpPr/>
      </dsp:nvSpPr>
      <dsp:spPr>
        <a:xfrm>
          <a:off x="877128" y="710819"/>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New building construction and renovations</a:t>
          </a:r>
        </a:p>
      </dsp:txBody>
      <dsp:txXfrm>
        <a:off x="877128" y="710819"/>
        <a:ext cx="1675971" cy="711018"/>
      </dsp:txXfrm>
    </dsp:sp>
    <dsp:sp modelId="{418E0249-625D-4979-93D7-02DD3E8FD318}">
      <dsp:nvSpPr>
        <dsp:cNvPr id="0" name=""/>
        <dsp:cNvSpPr/>
      </dsp:nvSpPr>
      <dsp:spPr>
        <a:xfrm>
          <a:off x="2845124" y="710819"/>
          <a:ext cx="711018" cy="711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F8114-B0D5-42BB-8FC7-E3432CD209FF}">
      <dsp:nvSpPr>
        <dsp:cNvPr id="0" name=""/>
        <dsp:cNvSpPr/>
      </dsp:nvSpPr>
      <dsp:spPr>
        <a:xfrm>
          <a:off x="2972033" y="837727"/>
          <a:ext cx="457200" cy="457200"/>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66" t="7242" r="3970" b="8154"/>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FD29D2-64E2-4194-88B6-C8F71788A1EE}">
      <dsp:nvSpPr>
        <dsp:cNvPr id="0" name=""/>
        <dsp:cNvSpPr/>
      </dsp:nvSpPr>
      <dsp:spPr>
        <a:xfrm>
          <a:off x="3708504" y="710819"/>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Fleet electrification and charging infrastructure</a:t>
          </a:r>
        </a:p>
      </dsp:txBody>
      <dsp:txXfrm>
        <a:off x="3708504" y="710819"/>
        <a:ext cx="1675971" cy="711018"/>
      </dsp:txXfrm>
    </dsp:sp>
    <dsp:sp modelId="{23F8D379-C445-4323-B575-695347F933A4}">
      <dsp:nvSpPr>
        <dsp:cNvPr id="0" name=""/>
        <dsp:cNvSpPr/>
      </dsp:nvSpPr>
      <dsp:spPr>
        <a:xfrm>
          <a:off x="5676500" y="710819"/>
          <a:ext cx="711018" cy="711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0386A7-AEFA-4483-B98D-2653E1091ED7}">
      <dsp:nvSpPr>
        <dsp:cNvPr id="0" name=""/>
        <dsp:cNvSpPr/>
      </dsp:nvSpPr>
      <dsp:spPr>
        <a:xfrm>
          <a:off x="5825814" y="860133"/>
          <a:ext cx="412390" cy="41239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C6C018-EF0B-42BB-B47C-5A65888F1F86}">
      <dsp:nvSpPr>
        <dsp:cNvPr id="0" name=""/>
        <dsp:cNvSpPr/>
      </dsp:nvSpPr>
      <dsp:spPr>
        <a:xfrm>
          <a:off x="6539879" y="710819"/>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HVAC improvements </a:t>
          </a:r>
        </a:p>
      </dsp:txBody>
      <dsp:txXfrm>
        <a:off x="6539879" y="710819"/>
        <a:ext cx="1675971" cy="711018"/>
      </dsp:txXfrm>
    </dsp:sp>
    <dsp:sp modelId="{0C7AE854-EFF9-4F37-A260-C408A7D6B23D}">
      <dsp:nvSpPr>
        <dsp:cNvPr id="0" name=""/>
        <dsp:cNvSpPr/>
      </dsp:nvSpPr>
      <dsp:spPr>
        <a:xfrm>
          <a:off x="13749" y="2004276"/>
          <a:ext cx="711018" cy="711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4A6A6-F8B5-4F5C-820C-2E8F1FC12AC0}">
      <dsp:nvSpPr>
        <dsp:cNvPr id="0" name=""/>
        <dsp:cNvSpPr/>
      </dsp:nvSpPr>
      <dsp:spPr>
        <a:xfrm>
          <a:off x="163063" y="2153590"/>
          <a:ext cx="412390" cy="412390"/>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A6C19F-F170-4247-B84A-56E4ED5D8D99}">
      <dsp:nvSpPr>
        <dsp:cNvPr id="0" name=""/>
        <dsp:cNvSpPr/>
      </dsp:nvSpPr>
      <dsp:spPr>
        <a:xfrm>
          <a:off x="877128" y="2004276"/>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Solar panel installations </a:t>
          </a:r>
        </a:p>
      </dsp:txBody>
      <dsp:txXfrm>
        <a:off x="877128" y="2004276"/>
        <a:ext cx="1675971" cy="711018"/>
      </dsp:txXfrm>
    </dsp:sp>
    <dsp:sp modelId="{B6A44B54-24FE-43AA-AE13-23E4D1533568}">
      <dsp:nvSpPr>
        <dsp:cNvPr id="0" name=""/>
        <dsp:cNvSpPr/>
      </dsp:nvSpPr>
      <dsp:spPr>
        <a:xfrm>
          <a:off x="2845124" y="2004276"/>
          <a:ext cx="711018" cy="711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A7FDD5-9D5A-4B66-ADCB-B07BDCBE321E}">
      <dsp:nvSpPr>
        <dsp:cNvPr id="0" name=""/>
        <dsp:cNvSpPr/>
      </dsp:nvSpPr>
      <dsp:spPr>
        <a:xfrm>
          <a:off x="2972033" y="2131185"/>
          <a:ext cx="457200" cy="457200"/>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3004" t="3029" r="25910" b="8081"/>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BB65DC-C53C-4BAE-BA19-E439AEB821CB}">
      <dsp:nvSpPr>
        <dsp:cNvPr id="0" name=""/>
        <dsp:cNvSpPr/>
      </dsp:nvSpPr>
      <dsp:spPr>
        <a:xfrm>
          <a:off x="3708504" y="2004276"/>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Battery storage </a:t>
          </a:r>
        </a:p>
      </dsp:txBody>
      <dsp:txXfrm>
        <a:off x="3708504" y="2004276"/>
        <a:ext cx="1675971" cy="711018"/>
      </dsp:txXfrm>
    </dsp:sp>
    <dsp:sp modelId="{6BA8DC8C-830D-47C0-8B3A-A73E62E99965}">
      <dsp:nvSpPr>
        <dsp:cNvPr id="0" name=""/>
        <dsp:cNvSpPr/>
      </dsp:nvSpPr>
      <dsp:spPr>
        <a:xfrm>
          <a:off x="5676500" y="2004276"/>
          <a:ext cx="711018" cy="711018"/>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A0EBB-2DCD-4E5D-808A-00B962621792}">
      <dsp:nvSpPr>
        <dsp:cNvPr id="0" name=""/>
        <dsp:cNvSpPr/>
      </dsp:nvSpPr>
      <dsp:spPr>
        <a:xfrm>
          <a:off x="5803408" y="2131185"/>
          <a:ext cx="457200" cy="457200"/>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6245" t="3419" r="14538" b="1065"/>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4A5A78-88BC-4F6C-9CBC-068052C2869D}">
      <dsp:nvSpPr>
        <dsp:cNvPr id="0" name=""/>
        <dsp:cNvSpPr/>
      </dsp:nvSpPr>
      <dsp:spPr>
        <a:xfrm>
          <a:off x="6539879" y="2004276"/>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Capital project forecasting   </a:t>
          </a:r>
        </a:p>
      </dsp:txBody>
      <dsp:txXfrm>
        <a:off x="6539879" y="2004276"/>
        <a:ext cx="1675971" cy="7110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F0FB0-2B3B-40C5-8A1F-1C58DEA7EDFD}">
      <dsp:nvSpPr>
        <dsp:cNvPr id="0" name=""/>
        <dsp:cNvSpPr/>
      </dsp:nvSpPr>
      <dsp:spPr>
        <a:xfrm>
          <a:off x="0" y="161313"/>
          <a:ext cx="8229600" cy="1641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The determination of whether a tax-exempt grant is made for the specific purpose of purchasing, constructing, reconstructing, erecting, or otherwise acquiring ITC property is made at the time the grant is awarded to the applicable entity</a:t>
          </a:r>
        </a:p>
      </dsp:txBody>
      <dsp:txXfrm>
        <a:off x="80132" y="241445"/>
        <a:ext cx="8069336" cy="1481245"/>
      </dsp:txXfrm>
    </dsp:sp>
    <dsp:sp modelId="{67ABBB35-A8F9-4A5A-B161-52FBA1468E0F}">
      <dsp:nvSpPr>
        <dsp:cNvPr id="0" name=""/>
        <dsp:cNvSpPr/>
      </dsp:nvSpPr>
      <dsp:spPr>
        <a:xfrm>
          <a:off x="0" y="1869063"/>
          <a:ext cx="8229600" cy="1641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chemeClr val="bg1"/>
              </a:solidFill>
            </a:rPr>
            <a:t>A tax-exempt grant awarded after the property is purchased, constructed, etc. is generally not a restricted tax-exempt amount unless approval of the grant was perfunctory and the amount of the grant was virtually assured at the time of application</a:t>
          </a:r>
          <a:endParaRPr lang="en-US" sz="2300" kern="1200" dirty="0">
            <a:solidFill>
              <a:schemeClr val="bg1"/>
            </a:solidFill>
          </a:endParaRPr>
        </a:p>
      </dsp:txBody>
      <dsp:txXfrm>
        <a:off x="80132" y="1949195"/>
        <a:ext cx="8069336" cy="14812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055CD-1B96-4B9F-B8B1-3D9A565181CC}">
      <dsp:nvSpPr>
        <dsp:cNvPr id="0" name=""/>
        <dsp:cNvSpPr/>
      </dsp:nvSpPr>
      <dsp:spPr>
        <a:xfrm>
          <a:off x="0" y="11328"/>
          <a:ext cx="8229600" cy="9582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Examples of tax-exempt amounts that are not restricted tax-exempt amounts are:</a:t>
          </a:r>
        </a:p>
      </dsp:txBody>
      <dsp:txXfrm>
        <a:off x="46777" y="58105"/>
        <a:ext cx="8136046" cy="864676"/>
      </dsp:txXfrm>
    </dsp:sp>
    <dsp:sp modelId="{B77A7313-7090-4BAF-8822-2334D29E1B1A}">
      <dsp:nvSpPr>
        <dsp:cNvPr id="0" name=""/>
        <dsp:cNvSpPr/>
      </dsp:nvSpPr>
      <dsp:spPr>
        <a:xfrm>
          <a:off x="0" y="969558"/>
          <a:ext cx="8229600"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414142"/>
              </a:solidFill>
            </a:rPr>
            <a:t>A tax-exempt amount from the organization’s general funds is not a restricted tax-exempt amount, and</a:t>
          </a:r>
        </a:p>
        <a:p>
          <a:pPr marL="228600" lvl="1" indent="-228600" algn="l" defTabSz="889000">
            <a:lnSpc>
              <a:spcPct val="90000"/>
            </a:lnSpc>
            <a:spcBef>
              <a:spcPct val="0"/>
            </a:spcBef>
            <a:spcAft>
              <a:spcPct val="20000"/>
            </a:spcAft>
            <a:buChar char="•"/>
          </a:pPr>
          <a:r>
            <a:rPr lang="en-US" sz="2000" kern="1200" dirty="0">
              <a:solidFill>
                <a:srgbClr val="414142"/>
              </a:solidFill>
            </a:rPr>
            <a:t>A tax-exempt amount’s use that is not restricted to the purpose of purchasing, constructing, reconstructing, erecting, or otherwise acquiring ITC property (such as purchasing an electric vehicle) and could be used for any of several different applicable credit properties (such as purchasing an electric vehicle or purchasing solar panels) or can be put to other purposes (such as purchasing an electric vehicle or making a building more energy efficient)</a:t>
          </a:r>
        </a:p>
      </dsp:txBody>
      <dsp:txXfrm>
        <a:off x="0" y="969558"/>
        <a:ext cx="8229600" cy="2691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C129C-1664-48EF-879D-1C0EE9910E0D}">
      <dsp:nvSpPr>
        <dsp:cNvPr id="0" name=""/>
        <dsp:cNvSpPr/>
      </dsp:nvSpPr>
      <dsp:spPr>
        <a:xfrm>
          <a:off x="0" y="835"/>
          <a:ext cx="8229600" cy="431631"/>
        </a:xfrm>
        <a:prstGeom prst="round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bg1">
                  <a:lumMod val="100000"/>
                </a:schemeClr>
              </a:solidFill>
            </a:rPr>
            <a:t>Pre-filing registration </a:t>
          </a:r>
        </a:p>
      </dsp:txBody>
      <dsp:txXfrm>
        <a:off x="21070" y="21905"/>
        <a:ext cx="8187460" cy="389491"/>
      </dsp:txXfrm>
    </dsp:sp>
    <dsp:sp modelId="{C8EF35B8-6E6F-465C-AF45-D70A01A8CDDE}">
      <dsp:nvSpPr>
        <dsp:cNvPr id="0" name=""/>
        <dsp:cNvSpPr/>
      </dsp:nvSpPr>
      <dsp:spPr>
        <a:xfrm>
          <a:off x="0" y="432467"/>
          <a:ext cx="8229600" cy="140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Must be completed prior to filing the tax return where a direct pay election is made</a:t>
          </a:r>
        </a:p>
        <a:p>
          <a:pPr marL="114300" lvl="1" indent="-114300" algn="l" defTabSz="622300">
            <a:lnSpc>
              <a:spcPct val="90000"/>
            </a:lnSpc>
            <a:spcBef>
              <a:spcPct val="0"/>
            </a:spcBef>
            <a:spcAft>
              <a:spcPct val="20000"/>
            </a:spcAft>
            <a:buChar char="•"/>
          </a:pPr>
          <a:r>
            <a:rPr lang="en-US" sz="1400" kern="1200" dirty="0"/>
            <a:t>IRS is advising a minimum of 120 days to process registrations</a:t>
          </a:r>
        </a:p>
        <a:p>
          <a:pPr marL="114300" lvl="1" indent="-114300" algn="l" defTabSz="622300">
            <a:lnSpc>
              <a:spcPct val="90000"/>
            </a:lnSpc>
            <a:spcBef>
              <a:spcPct val="0"/>
            </a:spcBef>
            <a:spcAft>
              <a:spcPct val="20000"/>
            </a:spcAft>
            <a:buChar char="•"/>
          </a:pPr>
          <a:r>
            <a:rPr lang="en-US" sz="1400" kern="1200" dirty="0"/>
            <a:t>Must provide certain information about organization, the credits you intend to claim, and details regarding the property giving rise to the credit</a:t>
          </a:r>
        </a:p>
        <a:p>
          <a:pPr marL="114300" lvl="1" indent="-114300" algn="l" defTabSz="622300">
            <a:lnSpc>
              <a:spcPct val="90000"/>
            </a:lnSpc>
            <a:spcBef>
              <a:spcPct val="0"/>
            </a:spcBef>
            <a:spcAft>
              <a:spcPct val="20000"/>
            </a:spcAft>
            <a:buChar char="•"/>
          </a:pPr>
          <a:r>
            <a:rPr lang="en-US" sz="1400" kern="1200" dirty="0"/>
            <a:t>A registration number will be issued that will be required when making the election on tax return</a:t>
          </a:r>
        </a:p>
        <a:p>
          <a:pPr marL="114300" lvl="1" indent="-114300" algn="l" defTabSz="622300">
            <a:lnSpc>
              <a:spcPct val="90000"/>
            </a:lnSpc>
            <a:spcBef>
              <a:spcPct val="0"/>
            </a:spcBef>
            <a:spcAft>
              <a:spcPct val="20000"/>
            </a:spcAft>
            <a:buChar char="•"/>
          </a:pPr>
          <a:r>
            <a:rPr lang="en-US" sz="1400" kern="1200" dirty="0"/>
            <a:t>IRS will issue a separate registration number for each applicable credit property</a:t>
          </a:r>
        </a:p>
      </dsp:txBody>
      <dsp:txXfrm>
        <a:off x="0" y="432467"/>
        <a:ext cx="8229600" cy="1403476"/>
      </dsp:txXfrm>
    </dsp:sp>
    <dsp:sp modelId="{39E9E367-E50B-4B67-84CD-E7237463696E}">
      <dsp:nvSpPr>
        <dsp:cNvPr id="0" name=""/>
        <dsp:cNvSpPr/>
      </dsp:nvSpPr>
      <dsp:spPr>
        <a:xfrm>
          <a:off x="0" y="1835943"/>
          <a:ext cx="8229600" cy="431631"/>
        </a:xfrm>
        <a:prstGeom prst="round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bg1">
                  <a:lumMod val="100000"/>
                </a:schemeClr>
              </a:solidFill>
            </a:rPr>
            <a:t>Making the election on a tax return </a:t>
          </a:r>
        </a:p>
      </dsp:txBody>
      <dsp:txXfrm>
        <a:off x="21070" y="1857013"/>
        <a:ext cx="8187460" cy="389491"/>
      </dsp:txXfrm>
    </dsp:sp>
    <dsp:sp modelId="{92FE3A3E-0CE3-4B7F-82D9-7CD6022621AF}">
      <dsp:nvSpPr>
        <dsp:cNvPr id="0" name=""/>
        <dsp:cNvSpPr/>
      </dsp:nvSpPr>
      <dsp:spPr>
        <a:xfrm>
          <a:off x="0" y="2267575"/>
          <a:ext cx="8229600" cy="140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Must be made on a timely filed return (including extensions) </a:t>
          </a:r>
          <a:r>
            <a:rPr lang="en-US" sz="1400" kern="1200" dirty="0">
              <a:sym typeface="Wingdings" panose="05000000000000000000" pitchFamily="2" charset="2"/>
            </a:rPr>
            <a:t> cannot be made on an amended return</a:t>
          </a:r>
          <a:endParaRPr lang="en-US" sz="1400" kern="1200" dirty="0"/>
        </a:p>
        <a:p>
          <a:pPr marL="114300" lvl="1" indent="-114300" algn="l" defTabSz="622300">
            <a:lnSpc>
              <a:spcPct val="90000"/>
            </a:lnSpc>
            <a:spcBef>
              <a:spcPct val="0"/>
            </a:spcBef>
            <a:spcAft>
              <a:spcPct val="20000"/>
            </a:spcAft>
            <a:buChar char="•"/>
          </a:pPr>
          <a:r>
            <a:rPr lang="en-US" sz="1400" kern="1200" dirty="0"/>
            <a:t>Must be filed on Form 990-T by due date along with:  </a:t>
          </a:r>
        </a:p>
        <a:p>
          <a:pPr marL="228600" lvl="2" indent="-114300" algn="l" defTabSz="622300">
            <a:lnSpc>
              <a:spcPct val="90000"/>
            </a:lnSpc>
            <a:spcBef>
              <a:spcPct val="0"/>
            </a:spcBef>
            <a:spcAft>
              <a:spcPct val="20000"/>
            </a:spcAft>
            <a:buFont typeface="Courier New" panose="02070309020205020404" pitchFamily="49" charset="0"/>
            <a:buChar char="o"/>
          </a:pPr>
          <a:r>
            <a:rPr lang="en-US" sz="1400" kern="1200" dirty="0"/>
            <a:t>Form 3800 (General Business Credit)</a:t>
          </a:r>
        </a:p>
        <a:p>
          <a:pPr marL="228600" lvl="2" indent="-114300" algn="l" defTabSz="622300">
            <a:lnSpc>
              <a:spcPct val="90000"/>
            </a:lnSpc>
            <a:spcBef>
              <a:spcPct val="0"/>
            </a:spcBef>
            <a:spcAft>
              <a:spcPct val="20000"/>
            </a:spcAft>
            <a:buFont typeface="Courier New" panose="02070309020205020404" pitchFamily="49" charset="0"/>
            <a:buChar char="o"/>
          </a:pPr>
          <a:r>
            <a:rPr lang="en-US" sz="1400" kern="1200" dirty="0"/>
            <a:t>Applicable credit form and registration info from above</a:t>
          </a:r>
        </a:p>
        <a:p>
          <a:pPr marL="228600" lvl="2" indent="-114300" algn="l" defTabSz="622300">
            <a:lnSpc>
              <a:spcPct val="90000"/>
            </a:lnSpc>
            <a:spcBef>
              <a:spcPct val="0"/>
            </a:spcBef>
            <a:spcAft>
              <a:spcPct val="20000"/>
            </a:spcAft>
            <a:buFont typeface="Courier New" panose="02070309020205020404" pitchFamily="49" charset="0"/>
            <a:buChar char="o"/>
          </a:pPr>
          <a:r>
            <a:rPr lang="en-US" sz="1400" kern="1200" dirty="0"/>
            <a:t>State and local governments that do not file a tax return will need to file a Form 990-T for this limited purpose</a:t>
          </a:r>
        </a:p>
      </dsp:txBody>
      <dsp:txXfrm>
        <a:off x="0" y="2267575"/>
        <a:ext cx="8229600" cy="1403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3C30F-3278-4F6C-AD04-3D4FDCB0B275}">
      <dsp:nvSpPr>
        <dsp:cNvPr id="0" name=""/>
        <dsp:cNvSpPr/>
      </dsp:nvSpPr>
      <dsp:spPr>
        <a:xfrm>
          <a:off x="0" y="69063"/>
          <a:ext cx="8229600" cy="383760"/>
        </a:xfrm>
        <a:prstGeom prst="round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lumMod val="100000"/>
                </a:schemeClr>
              </a:solidFill>
              <a:latin typeface="Calibri"/>
              <a:ea typeface="+mn-ea"/>
              <a:cs typeface="+mn-cs"/>
            </a:rPr>
            <a:t>Creates and modifies a number of renewable energy credits as well as financing programs </a:t>
          </a:r>
        </a:p>
      </dsp:txBody>
      <dsp:txXfrm>
        <a:off x="18734" y="87797"/>
        <a:ext cx="8192132" cy="346292"/>
      </dsp:txXfrm>
    </dsp:sp>
    <dsp:sp modelId="{FF24908B-FE8D-4277-9E54-0AF8CB165C4D}">
      <dsp:nvSpPr>
        <dsp:cNvPr id="0" name=""/>
        <dsp:cNvSpPr/>
      </dsp:nvSpPr>
      <dsp:spPr>
        <a:xfrm>
          <a:off x="0" y="498903"/>
          <a:ext cx="8229600" cy="383760"/>
        </a:xfrm>
        <a:prstGeom prst="round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lumMod val="100000"/>
                </a:schemeClr>
              </a:solidFill>
              <a:latin typeface="Calibri"/>
              <a:ea typeface="+mn-ea"/>
              <a:cs typeface="+mn-cs"/>
            </a:rPr>
            <a:t>Creates new monetization options for tax-exempt and taxable entities</a:t>
          </a:r>
        </a:p>
      </dsp:txBody>
      <dsp:txXfrm>
        <a:off x="18734" y="517637"/>
        <a:ext cx="8192132" cy="346292"/>
      </dsp:txXfrm>
    </dsp:sp>
    <dsp:sp modelId="{8D093993-8CD1-4D07-BCDC-B3F08B390B6D}">
      <dsp:nvSpPr>
        <dsp:cNvPr id="0" name=""/>
        <dsp:cNvSpPr/>
      </dsp:nvSpPr>
      <dsp:spPr>
        <a:xfrm>
          <a:off x="0" y="928743"/>
          <a:ext cx="8229600" cy="383760"/>
        </a:xfrm>
        <a:prstGeom prst="round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lumMod val="100000"/>
                </a:schemeClr>
              </a:solidFill>
              <a:latin typeface="Calibri"/>
              <a:ea typeface="+mn-ea"/>
              <a:cs typeface="+mn-cs"/>
            </a:rPr>
            <a:t>Section 6417 provides an elective pay option (i.e., cash refund) for:</a:t>
          </a:r>
        </a:p>
      </dsp:txBody>
      <dsp:txXfrm>
        <a:off x="18734" y="947477"/>
        <a:ext cx="8192132" cy="346292"/>
      </dsp:txXfrm>
    </dsp:sp>
    <dsp:sp modelId="{A11F85F2-3CD9-475E-90E9-CA2ECF305424}">
      <dsp:nvSpPr>
        <dsp:cNvPr id="0" name=""/>
        <dsp:cNvSpPr/>
      </dsp:nvSpPr>
      <dsp:spPr>
        <a:xfrm>
          <a:off x="0" y="1312503"/>
          <a:ext cx="82296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Tax-exempt organizations </a:t>
          </a:r>
        </a:p>
        <a:p>
          <a:pPr marL="114300" lvl="1" indent="-114300" algn="l" defTabSz="533400">
            <a:lnSpc>
              <a:spcPct val="90000"/>
            </a:lnSpc>
            <a:spcBef>
              <a:spcPct val="0"/>
            </a:spcBef>
            <a:spcAft>
              <a:spcPct val="20000"/>
            </a:spcAft>
            <a:buChar char="•"/>
          </a:pPr>
          <a:r>
            <a:rPr lang="en-US" sz="1200" kern="1200"/>
            <a:t>State and local governments </a:t>
          </a:r>
        </a:p>
        <a:p>
          <a:pPr marL="114300" lvl="1" indent="-114300" algn="l" defTabSz="533400">
            <a:lnSpc>
              <a:spcPct val="90000"/>
            </a:lnSpc>
            <a:spcBef>
              <a:spcPct val="0"/>
            </a:spcBef>
            <a:spcAft>
              <a:spcPct val="20000"/>
            </a:spcAft>
            <a:buChar char="•"/>
          </a:pPr>
          <a:r>
            <a:rPr lang="en-US" sz="1200" kern="1200" dirty="0"/>
            <a:t>Tribal governments </a:t>
          </a:r>
        </a:p>
        <a:p>
          <a:pPr marL="114300" lvl="1" indent="-114300" algn="l" defTabSz="533400">
            <a:lnSpc>
              <a:spcPct val="90000"/>
            </a:lnSpc>
            <a:spcBef>
              <a:spcPct val="0"/>
            </a:spcBef>
            <a:spcAft>
              <a:spcPct val="20000"/>
            </a:spcAft>
            <a:buChar char="•"/>
          </a:pPr>
          <a:r>
            <a:rPr lang="en-US" sz="1200" kern="1200" dirty="0"/>
            <a:t>Rural electric cooperatives  </a:t>
          </a:r>
        </a:p>
      </dsp:txBody>
      <dsp:txXfrm>
        <a:off x="0" y="1312503"/>
        <a:ext cx="8229600" cy="828000"/>
      </dsp:txXfrm>
    </dsp:sp>
    <dsp:sp modelId="{35B506B0-6738-406F-8EE5-00DCE1B54A85}">
      <dsp:nvSpPr>
        <dsp:cNvPr id="0" name=""/>
        <dsp:cNvSpPr/>
      </dsp:nvSpPr>
      <dsp:spPr>
        <a:xfrm>
          <a:off x="0" y="2140503"/>
          <a:ext cx="8229600" cy="383760"/>
        </a:xfrm>
        <a:prstGeom prst="round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lumMod val="100000"/>
                </a:schemeClr>
              </a:solidFill>
              <a:latin typeface="Calibri"/>
              <a:ea typeface="+mn-ea"/>
              <a:cs typeface="+mn-cs"/>
            </a:rPr>
            <a:t>Section 6418 provides a transferability option for for-profit organizations</a:t>
          </a:r>
        </a:p>
      </dsp:txBody>
      <dsp:txXfrm>
        <a:off x="18734" y="2159237"/>
        <a:ext cx="8192132" cy="346292"/>
      </dsp:txXfrm>
    </dsp:sp>
    <dsp:sp modelId="{4F957E4E-D18A-4ADD-8FEC-6D4B507A4FF9}">
      <dsp:nvSpPr>
        <dsp:cNvPr id="0" name=""/>
        <dsp:cNvSpPr/>
      </dsp:nvSpPr>
      <dsp:spPr>
        <a:xfrm>
          <a:off x="0" y="2588739"/>
          <a:ext cx="82296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lr>
              <a:schemeClr val="accent2">
                <a:lumMod val="100000"/>
              </a:schemeClr>
            </a:buClr>
            <a:buFont typeface="Courier New" panose="02070309020205020404" pitchFamily="49" charset="0"/>
            <a:buChar char="o"/>
          </a:pPr>
          <a:r>
            <a:rPr lang="en-US" sz="1200" kern="1200" dirty="0"/>
            <a:t>Taxpayers can buy and sell credits for cash</a:t>
          </a:r>
        </a:p>
      </dsp:txBody>
      <dsp:txXfrm>
        <a:off x="0" y="2588739"/>
        <a:ext cx="8229600" cy="264960"/>
      </dsp:txXfrm>
    </dsp:sp>
    <dsp:sp modelId="{126E0C29-3DA0-4044-BF4C-FEF6D3CE6D59}">
      <dsp:nvSpPr>
        <dsp:cNvPr id="0" name=""/>
        <dsp:cNvSpPr/>
      </dsp:nvSpPr>
      <dsp:spPr>
        <a:xfrm>
          <a:off x="0" y="2789223"/>
          <a:ext cx="8229600" cy="383760"/>
        </a:xfrm>
        <a:prstGeom prst="round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lumMod val="100000"/>
                </a:schemeClr>
              </a:solidFill>
              <a:latin typeface="Calibri"/>
              <a:ea typeface="+mn-ea"/>
              <a:cs typeface="+mn-cs"/>
            </a:rPr>
            <a:t>IRS portal launched in Dec. 2023 </a:t>
          </a:r>
          <a:r>
            <a:rPr lang="en-US" sz="1600" kern="1200">
              <a:solidFill>
                <a:schemeClr val="bg1">
                  <a:lumMod val="100000"/>
                </a:schemeClr>
              </a:solidFill>
              <a:latin typeface="Calibri"/>
              <a:ea typeface="+mn-ea"/>
              <a:cs typeface="+mn-cs"/>
              <a:sym typeface="Wingdings" panose="05000000000000000000" pitchFamily="2" charset="2"/>
            </a:rPr>
            <a:t> registration is live</a:t>
          </a:r>
          <a:r>
            <a:rPr lang="en-US" sz="1600" kern="1200">
              <a:latin typeface="Calibri"/>
              <a:ea typeface="+mn-ea"/>
              <a:cs typeface="+mn-cs"/>
            </a:rPr>
            <a:t> </a:t>
          </a:r>
        </a:p>
      </dsp:txBody>
      <dsp:txXfrm>
        <a:off x="18734" y="2807957"/>
        <a:ext cx="8192132" cy="346292"/>
      </dsp:txXfrm>
    </dsp:sp>
    <dsp:sp modelId="{AA6915C6-DF4F-488C-9940-0B38E9F115CF}">
      <dsp:nvSpPr>
        <dsp:cNvPr id="0" name=""/>
        <dsp:cNvSpPr/>
      </dsp:nvSpPr>
      <dsp:spPr>
        <a:xfrm>
          <a:off x="0" y="3219063"/>
          <a:ext cx="8229600" cy="383760"/>
        </a:xfrm>
        <a:prstGeom prst="round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bg1">
                  <a:lumMod val="100000"/>
                </a:schemeClr>
              </a:solidFill>
            </a:rPr>
            <a:t>Treasury and IRS have released some guidance, but more to come </a:t>
          </a:r>
        </a:p>
      </dsp:txBody>
      <dsp:txXfrm>
        <a:off x="18734" y="3237797"/>
        <a:ext cx="819213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1BC09-A0DA-4A37-8710-F75C3098D417}">
      <dsp:nvSpPr>
        <dsp:cNvPr id="0" name=""/>
        <dsp:cNvSpPr/>
      </dsp:nvSpPr>
      <dsp:spPr>
        <a:xfrm>
          <a:off x="0" y="1793"/>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57EB0-BF32-44CF-B331-5C64DC18E9C9}">
      <dsp:nvSpPr>
        <dsp:cNvPr id="0" name=""/>
        <dsp:cNvSpPr/>
      </dsp:nvSpPr>
      <dsp:spPr>
        <a:xfrm>
          <a:off x="0" y="1793"/>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§30C Alternative fuel vehicle refueling property credit </a:t>
          </a:r>
        </a:p>
      </dsp:txBody>
      <dsp:txXfrm>
        <a:off x="0" y="1793"/>
        <a:ext cx="8229600" cy="305707"/>
      </dsp:txXfrm>
    </dsp:sp>
    <dsp:sp modelId="{E101876B-E905-4AEC-B630-D65E95A7AA62}">
      <dsp:nvSpPr>
        <dsp:cNvPr id="0" name=""/>
        <dsp:cNvSpPr/>
      </dsp:nvSpPr>
      <dsp:spPr>
        <a:xfrm>
          <a:off x="0" y="30750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187F5-20E3-44FE-8A93-981085D490A0}">
      <dsp:nvSpPr>
        <dsp:cNvPr id="0" name=""/>
        <dsp:cNvSpPr/>
      </dsp:nvSpPr>
      <dsp:spPr>
        <a:xfrm>
          <a:off x="0" y="307500"/>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§45 Electricity produced from certain renewable resources, etc. </a:t>
          </a:r>
        </a:p>
      </dsp:txBody>
      <dsp:txXfrm>
        <a:off x="0" y="307500"/>
        <a:ext cx="8229600" cy="305707"/>
      </dsp:txXfrm>
    </dsp:sp>
    <dsp:sp modelId="{226BB97B-9C07-4979-B67A-628317EB01E6}">
      <dsp:nvSpPr>
        <dsp:cNvPr id="0" name=""/>
        <dsp:cNvSpPr/>
      </dsp:nvSpPr>
      <dsp:spPr>
        <a:xfrm>
          <a:off x="0" y="613208"/>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2AB36E-0779-46B3-B40C-527E6E234079}">
      <dsp:nvSpPr>
        <dsp:cNvPr id="0" name=""/>
        <dsp:cNvSpPr/>
      </dsp:nvSpPr>
      <dsp:spPr>
        <a:xfrm>
          <a:off x="0" y="613208"/>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§45Q Credit for carbon oxide sequestration </a:t>
          </a:r>
        </a:p>
      </dsp:txBody>
      <dsp:txXfrm>
        <a:off x="0" y="613208"/>
        <a:ext cx="8229600" cy="305707"/>
      </dsp:txXfrm>
    </dsp:sp>
    <dsp:sp modelId="{B36D29CA-0A56-429D-BE63-A5FA19CED436}">
      <dsp:nvSpPr>
        <dsp:cNvPr id="0" name=""/>
        <dsp:cNvSpPr/>
      </dsp:nvSpPr>
      <dsp:spPr>
        <a:xfrm>
          <a:off x="0" y="918916"/>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3D882-3A2A-414B-ABF0-6FF77D1D7D03}">
      <dsp:nvSpPr>
        <dsp:cNvPr id="0" name=""/>
        <dsp:cNvSpPr/>
      </dsp:nvSpPr>
      <dsp:spPr>
        <a:xfrm>
          <a:off x="0" y="918916"/>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§45U Zero-emission nuclear power production credit </a:t>
          </a:r>
        </a:p>
      </dsp:txBody>
      <dsp:txXfrm>
        <a:off x="0" y="918916"/>
        <a:ext cx="8229600" cy="305707"/>
      </dsp:txXfrm>
    </dsp:sp>
    <dsp:sp modelId="{92B8A1AD-5E77-414B-8997-E127AA82FB15}">
      <dsp:nvSpPr>
        <dsp:cNvPr id="0" name=""/>
        <dsp:cNvSpPr/>
      </dsp:nvSpPr>
      <dsp:spPr>
        <a:xfrm>
          <a:off x="0" y="1224623"/>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71057-006F-404F-9DB4-F8D44F1A9D6C}">
      <dsp:nvSpPr>
        <dsp:cNvPr id="0" name=""/>
        <dsp:cNvSpPr/>
      </dsp:nvSpPr>
      <dsp:spPr>
        <a:xfrm>
          <a:off x="0" y="1224623"/>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§45V Credit for production of clean hydrogen </a:t>
          </a:r>
        </a:p>
      </dsp:txBody>
      <dsp:txXfrm>
        <a:off x="0" y="1224623"/>
        <a:ext cx="8229600" cy="305707"/>
      </dsp:txXfrm>
    </dsp:sp>
    <dsp:sp modelId="{638866DD-0949-4098-989D-2807AA0AD9F2}">
      <dsp:nvSpPr>
        <dsp:cNvPr id="0" name=""/>
        <dsp:cNvSpPr/>
      </dsp:nvSpPr>
      <dsp:spPr>
        <a:xfrm>
          <a:off x="0" y="1530331"/>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59763-7A27-43FA-A7E5-CF3B22A71B8A}">
      <dsp:nvSpPr>
        <dsp:cNvPr id="0" name=""/>
        <dsp:cNvSpPr/>
      </dsp:nvSpPr>
      <dsp:spPr>
        <a:xfrm>
          <a:off x="0" y="1530331"/>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§45W Credit for qualified commercial clean vehicles (elective pay only) </a:t>
          </a:r>
        </a:p>
      </dsp:txBody>
      <dsp:txXfrm>
        <a:off x="0" y="1530331"/>
        <a:ext cx="8229600" cy="305707"/>
      </dsp:txXfrm>
    </dsp:sp>
    <dsp:sp modelId="{81BC52FF-717D-4432-B2DD-451D8185CF15}">
      <dsp:nvSpPr>
        <dsp:cNvPr id="0" name=""/>
        <dsp:cNvSpPr/>
      </dsp:nvSpPr>
      <dsp:spPr>
        <a:xfrm>
          <a:off x="0" y="1836038"/>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51403-4FE9-48E2-B1AA-422EC9A7E434}">
      <dsp:nvSpPr>
        <dsp:cNvPr id="0" name=""/>
        <dsp:cNvSpPr/>
      </dsp:nvSpPr>
      <dsp:spPr>
        <a:xfrm>
          <a:off x="0" y="1836039"/>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§45X Advanced manufacturing production credit </a:t>
          </a:r>
        </a:p>
      </dsp:txBody>
      <dsp:txXfrm>
        <a:off x="0" y="1836039"/>
        <a:ext cx="8229600" cy="305707"/>
      </dsp:txXfrm>
    </dsp:sp>
    <dsp:sp modelId="{4FE2773D-A3A5-48D6-8F41-B722A95C2572}">
      <dsp:nvSpPr>
        <dsp:cNvPr id="0" name=""/>
        <dsp:cNvSpPr/>
      </dsp:nvSpPr>
      <dsp:spPr>
        <a:xfrm>
          <a:off x="0" y="2141746"/>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AB34E-EED0-4520-95C3-44E2C336A612}">
      <dsp:nvSpPr>
        <dsp:cNvPr id="0" name=""/>
        <dsp:cNvSpPr/>
      </dsp:nvSpPr>
      <dsp:spPr>
        <a:xfrm>
          <a:off x="0" y="2141746"/>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§45Y Clean electricity production credit </a:t>
          </a:r>
        </a:p>
      </dsp:txBody>
      <dsp:txXfrm>
        <a:off x="0" y="2141746"/>
        <a:ext cx="8229600" cy="305707"/>
      </dsp:txXfrm>
    </dsp:sp>
    <dsp:sp modelId="{6D1C759C-482C-4694-B767-E788EBFF4BD7}">
      <dsp:nvSpPr>
        <dsp:cNvPr id="0" name=""/>
        <dsp:cNvSpPr/>
      </dsp:nvSpPr>
      <dsp:spPr>
        <a:xfrm>
          <a:off x="0" y="2447454"/>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A4C4A0-8288-4027-979B-25C35E0E1FA1}">
      <dsp:nvSpPr>
        <dsp:cNvPr id="0" name=""/>
        <dsp:cNvSpPr/>
      </dsp:nvSpPr>
      <dsp:spPr>
        <a:xfrm>
          <a:off x="0" y="2447454"/>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§45Z Clean fuel production credit </a:t>
          </a:r>
        </a:p>
      </dsp:txBody>
      <dsp:txXfrm>
        <a:off x="0" y="2447454"/>
        <a:ext cx="8229600" cy="305707"/>
      </dsp:txXfrm>
    </dsp:sp>
    <dsp:sp modelId="{71278327-796A-45A1-84BF-D259CB79B98B}">
      <dsp:nvSpPr>
        <dsp:cNvPr id="0" name=""/>
        <dsp:cNvSpPr/>
      </dsp:nvSpPr>
      <dsp:spPr>
        <a:xfrm>
          <a:off x="0" y="2753161"/>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23213-512E-47FF-8449-0C4D696B818E}">
      <dsp:nvSpPr>
        <dsp:cNvPr id="0" name=""/>
        <dsp:cNvSpPr/>
      </dsp:nvSpPr>
      <dsp:spPr>
        <a:xfrm>
          <a:off x="0" y="2753161"/>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§48 Energy credit </a:t>
          </a:r>
        </a:p>
      </dsp:txBody>
      <dsp:txXfrm>
        <a:off x="0" y="2753161"/>
        <a:ext cx="8229600" cy="305707"/>
      </dsp:txXfrm>
    </dsp:sp>
    <dsp:sp modelId="{5B984264-046A-4123-B8D6-E52E7E8A84EA}">
      <dsp:nvSpPr>
        <dsp:cNvPr id="0" name=""/>
        <dsp:cNvSpPr/>
      </dsp:nvSpPr>
      <dsp:spPr>
        <a:xfrm>
          <a:off x="0" y="305886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68934A-2B83-4026-B3DE-281D289CAD86}">
      <dsp:nvSpPr>
        <dsp:cNvPr id="0" name=""/>
        <dsp:cNvSpPr/>
      </dsp:nvSpPr>
      <dsp:spPr>
        <a:xfrm>
          <a:off x="0" y="3058869"/>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§48C Advanced energy project credit </a:t>
          </a:r>
        </a:p>
      </dsp:txBody>
      <dsp:txXfrm>
        <a:off x="0" y="3058869"/>
        <a:ext cx="8229600" cy="305707"/>
      </dsp:txXfrm>
    </dsp:sp>
    <dsp:sp modelId="{68B579BE-C06E-4DAF-AE54-1687C0AAA28F}">
      <dsp:nvSpPr>
        <dsp:cNvPr id="0" name=""/>
        <dsp:cNvSpPr/>
      </dsp:nvSpPr>
      <dsp:spPr>
        <a:xfrm>
          <a:off x="0" y="3364577"/>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5EA65-FA27-4192-BDAB-BD1AE6F68D05}">
      <dsp:nvSpPr>
        <dsp:cNvPr id="0" name=""/>
        <dsp:cNvSpPr/>
      </dsp:nvSpPr>
      <dsp:spPr>
        <a:xfrm>
          <a:off x="0" y="3364577"/>
          <a:ext cx="8229600" cy="305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§48E Clean electricity investment credit </a:t>
          </a:r>
        </a:p>
      </dsp:txBody>
      <dsp:txXfrm>
        <a:off x="0" y="3364577"/>
        <a:ext cx="8229600" cy="3057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93AFB-9CF0-47C7-85BE-5A9FDB083EF7}">
      <dsp:nvSpPr>
        <dsp:cNvPr id="0" name=""/>
        <dsp:cNvSpPr/>
      </dsp:nvSpPr>
      <dsp:spPr>
        <a:xfrm>
          <a:off x="0" y="699243"/>
          <a:ext cx="82296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2C8E99-1569-4649-B494-89558A034C2B}">
      <dsp:nvSpPr>
        <dsp:cNvPr id="0" name=""/>
        <dsp:cNvSpPr/>
      </dsp:nvSpPr>
      <dsp:spPr>
        <a:xfrm>
          <a:off x="411480" y="477843"/>
          <a:ext cx="5760720" cy="442800"/>
        </a:xfrm>
        <a:prstGeom prst="roundRect">
          <a:avLst/>
        </a:prstGeom>
        <a:solidFill>
          <a:schemeClr val="accent3">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2"/>
              </a:solidFill>
            </a:rPr>
            <a:t>Tax credit based on a percentage of the cost of qualified property</a:t>
          </a:r>
        </a:p>
      </dsp:txBody>
      <dsp:txXfrm>
        <a:off x="433096" y="499459"/>
        <a:ext cx="5717488" cy="399568"/>
      </dsp:txXfrm>
    </dsp:sp>
    <dsp:sp modelId="{592C7DD8-47D5-490A-BC11-27304713A113}">
      <dsp:nvSpPr>
        <dsp:cNvPr id="0" name=""/>
        <dsp:cNvSpPr/>
      </dsp:nvSpPr>
      <dsp:spPr>
        <a:xfrm>
          <a:off x="0" y="1379643"/>
          <a:ext cx="8229600"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E32F7-0AAD-4963-93EC-0FDEAFDE6744}">
      <dsp:nvSpPr>
        <dsp:cNvPr id="0" name=""/>
        <dsp:cNvSpPr/>
      </dsp:nvSpPr>
      <dsp:spPr>
        <a:xfrm>
          <a:off x="411480" y="1158243"/>
          <a:ext cx="5760720" cy="442800"/>
        </a:xfrm>
        <a:prstGeom prst="roundRect">
          <a:avLst/>
        </a:prstGeom>
        <a:solidFill>
          <a:schemeClr val="accent3">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2"/>
              </a:solidFill>
            </a:rPr>
            <a:t>6% base credit rate</a:t>
          </a:r>
        </a:p>
      </dsp:txBody>
      <dsp:txXfrm>
        <a:off x="433096" y="1179859"/>
        <a:ext cx="5717488" cy="399568"/>
      </dsp:txXfrm>
    </dsp:sp>
    <dsp:sp modelId="{A8A8B6E4-6479-4F06-B95B-8148DA1967F0}">
      <dsp:nvSpPr>
        <dsp:cNvPr id="0" name=""/>
        <dsp:cNvSpPr/>
      </dsp:nvSpPr>
      <dsp:spPr>
        <a:xfrm>
          <a:off x="0" y="2060043"/>
          <a:ext cx="8229600" cy="1134000"/>
        </a:xfrm>
        <a:prstGeom prst="rect">
          <a:avLst/>
        </a:prstGeom>
        <a:solidFill>
          <a:schemeClr val="bg1">
            <a:lumMod val="10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Prevailing wage and apprenticeship (PWA) is met,</a:t>
          </a:r>
        </a:p>
        <a:p>
          <a:pPr marL="114300" lvl="1" indent="-114300" algn="l" defTabSz="666750">
            <a:lnSpc>
              <a:spcPct val="90000"/>
            </a:lnSpc>
            <a:spcBef>
              <a:spcPct val="0"/>
            </a:spcBef>
            <a:spcAft>
              <a:spcPct val="15000"/>
            </a:spcAft>
            <a:buChar char="•"/>
          </a:pPr>
          <a:r>
            <a:rPr lang="en-US" sz="1500" kern="1200" dirty="0"/>
            <a:t>Construction started prior to Jan. 29, 2023, or</a:t>
          </a:r>
        </a:p>
        <a:p>
          <a:pPr marL="114300" lvl="1" indent="-114300" algn="l" defTabSz="666750">
            <a:lnSpc>
              <a:spcPct val="90000"/>
            </a:lnSpc>
            <a:spcBef>
              <a:spcPct val="0"/>
            </a:spcBef>
            <a:spcAft>
              <a:spcPct val="15000"/>
            </a:spcAft>
            <a:buChar char="•"/>
          </a:pPr>
          <a:r>
            <a:rPr lang="en-US" sz="1500" kern="1200" dirty="0"/>
            <a:t>System is less than 1 megawatt (does not apply to all ITC property)</a:t>
          </a:r>
        </a:p>
      </dsp:txBody>
      <dsp:txXfrm>
        <a:off x="0" y="2060043"/>
        <a:ext cx="8229600" cy="1134000"/>
      </dsp:txXfrm>
    </dsp:sp>
    <dsp:sp modelId="{06E41A12-4E9F-45F7-B1D3-F7844B9E9F0A}">
      <dsp:nvSpPr>
        <dsp:cNvPr id="0" name=""/>
        <dsp:cNvSpPr/>
      </dsp:nvSpPr>
      <dsp:spPr>
        <a:xfrm>
          <a:off x="411480" y="1838643"/>
          <a:ext cx="5760720" cy="442800"/>
        </a:xfrm>
        <a:prstGeom prst="roundRect">
          <a:avLst/>
        </a:prstGeom>
        <a:solidFill>
          <a:schemeClr val="accent3">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2"/>
              </a:solidFill>
            </a:rPr>
            <a:t>30% if less than 1 megawatt </a:t>
          </a:r>
        </a:p>
      </dsp:txBody>
      <dsp:txXfrm>
        <a:off x="433096" y="1860259"/>
        <a:ext cx="5717488"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9116F-2732-41ED-8C0A-3328F50862F6}">
      <dsp:nvSpPr>
        <dsp:cNvPr id="0" name=""/>
        <dsp:cNvSpPr/>
      </dsp:nvSpPr>
      <dsp:spPr>
        <a:xfrm>
          <a:off x="2411" y="592758"/>
          <a:ext cx="1912739" cy="1147643"/>
        </a:xfrm>
        <a:prstGeom prst="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lumMod val="100000"/>
                </a:schemeClr>
              </a:solidFill>
            </a:rPr>
            <a:t>Solar </a:t>
          </a:r>
          <a:br>
            <a:rPr lang="en-US" sz="1900" kern="1200" dirty="0">
              <a:solidFill>
                <a:schemeClr val="bg1">
                  <a:lumMod val="100000"/>
                </a:schemeClr>
              </a:solidFill>
            </a:rPr>
          </a:br>
          <a:r>
            <a:rPr lang="en-US" sz="1900" kern="1200" dirty="0">
              <a:solidFill>
                <a:schemeClr val="bg1">
                  <a:lumMod val="100000"/>
                </a:schemeClr>
              </a:solidFill>
            </a:rPr>
            <a:t>(rooftop, car port, ground-mounted)</a:t>
          </a:r>
        </a:p>
      </dsp:txBody>
      <dsp:txXfrm>
        <a:off x="2411" y="592758"/>
        <a:ext cx="1912739" cy="1147643"/>
      </dsp:txXfrm>
    </dsp:sp>
    <dsp:sp modelId="{040CBE98-F267-46E0-A7ED-95051CC0801E}">
      <dsp:nvSpPr>
        <dsp:cNvPr id="0" name=""/>
        <dsp:cNvSpPr/>
      </dsp:nvSpPr>
      <dsp:spPr>
        <a:xfrm>
          <a:off x="2106423" y="592758"/>
          <a:ext cx="1912739" cy="1147643"/>
        </a:xfrm>
        <a:prstGeom prst="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lumMod val="100000"/>
                </a:schemeClr>
              </a:solidFill>
            </a:rPr>
            <a:t>Geothermal</a:t>
          </a:r>
        </a:p>
      </dsp:txBody>
      <dsp:txXfrm>
        <a:off x="2106423" y="592758"/>
        <a:ext cx="1912739" cy="1147643"/>
      </dsp:txXfrm>
    </dsp:sp>
    <dsp:sp modelId="{2A5F6BFD-ED56-41C6-93EB-8A743A1619B9}">
      <dsp:nvSpPr>
        <dsp:cNvPr id="0" name=""/>
        <dsp:cNvSpPr/>
      </dsp:nvSpPr>
      <dsp:spPr>
        <a:xfrm>
          <a:off x="4210436" y="592758"/>
          <a:ext cx="1912739" cy="1147643"/>
        </a:xfrm>
        <a:prstGeom prst="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bg1">
                  <a:lumMod val="100000"/>
                </a:schemeClr>
              </a:solidFill>
            </a:rPr>
            <a:t>Wind</a:t>
          </a:r>
        </a:p>
      </dsp:txBody>
      <dsp:txXfrm>
        <a:off x="4210436" y="592758"/>
        <a:ext cx="1912739" cy="1147643"/>
      </dsp:txXfrm>
    </dsp:sp>
    <dsp:sp modelId="{5FB62E8F-57F6-4F01-B6D9-A3F41BB4015E}">
      <dsp:nvSpPr>
        <dsp:cNvPr id="0" name=""/>
        <dsp:cNvSpPr/>
      </dsp:nvSpPr>
      <dsp:spPr>
        <a:xfrm>
          <a:off x="6314449" y="592758"/>
          <a:ext cx="1912739" cy="1147643"/>
        </a:xfrm>
        <a:prstGeom prst="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bg1">
                  <a:lumMod val="100000"/>
                </a:schemeClr>
              </a:solidFill>
            </a:rPr>
            <a:t>Biogas</a:t>
          </a:r>
        </a:p>
      </dsp:txBody>
      <dsp:txXfrm>
        <a:off x="6314449" y="592758"/>
        <a:ext cx="1912739" cy="1147643"/>
      </dsp:txXfrm>
    </dsp:sp>
    <dsp:sp modelId="{1F4B17C1-4920-460B-A1DE-17BD071BFCC5}">
      <dsp:nvSpPr>
        <dsp:cNvPr id="0" name=""/>
        <dsp:cNvSpPr/>
      </dsp:nvSpPr>
      <dsp:spPr>
        <a:xfrm>
          <a:off x="1054417" y="1931675"/>
          <a:ext cx="1912739" cy="1147643"/>
        </a:xfrm>
        <a:prstGeom prst="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bg1">
                  <a:lumMod val="100000"/>
                </a:schemeClr>
              </a:solidFill>
            </a:rPr>
            <a:t>Battery energy storage systems </a:t>
          </a:r>
        </a:p>
      </dsp:txBody>
      <dsp:txXfrm>
        <a:off x="1054417" y="1931675"/>
        <a:ext cx="1912739" cy="1147643"/>
      </dsp:txXfrm>
    </dsp:sp>
    <dsp:sp modelId="{138496AF-58CC-4222-ADF5-8F82995B9497}">
      <dsp:nvSpPr>
        <dsp:cNvPr id="0" name=""/>
        <dsp:cNvSpPr/>
      </dsp:nvSpPr>
      <dsp:spPr>
        <a:xfrm>
          <a:off x="3158430" y="1931675"/>
          <a:ext cx="1912739" cy="1147643"/>
        </a:xfrm>
        <a:prstGeom prst="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bg1">
                  <a:lumMod val="100000"/>
                </a:schemeClr>
              </a:solidFill>
            </a:rPr>
            <a:t>Combined heat and power systems </a:t>
          </a:r>
        </a:p>
      </dsp:txBody>
      <dsp:txXfrm>
        <a:off x="3158430" y="1931675"/>
        <a:ext cx="1912739" cy="1147643"/>
      </dsp:txXfrm>
    </dsp:sp>
    <dsp:sp modelId="{47EEA643-4BA1-4FC0-94A5-5BE600C88553}">
      <dsp:nvSpPr>
        <dsp:cNvPr id="0" name=""/>
        <dsp:cNvSpPr/>
      </dsp:nvSpPr>
      <dsp:spPr>
        <a:xfrm>
          <a:off x="5262443" y="1931675"/>
          <a:ext cx="1912739" cy="1147643"/>
        </a:xfrm>
        <a:prstGeom prst="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bg1">
                  <a:lumMod val="100000"/>
                </a:schemeClr>
              </a:solidFill>
            </a:rPr>
            <a:t>Electrochromic glass</a:t>
          </a:r>
        </a:p>
      </dsp:txBody>
      <dsp:txXfrm>
        <a:off x="5262443" y="1931675"/>
        <a:ext cx="1912739" cy="1147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50F39-FF6E-40BA-92A5-874839BFD076}">
      <dsp:nvSpPr>
        <dsp:cNvPr id="0" name=""/>
        <dsp:cNvSpPr/>
      </dsp:nvSpPr>
      <dsp:spPr>
        <a:xfrm>
          <a:off x="474592" y="558417"/>
          <a:ext cx="859359" cy="859359"/>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3191" t="3354" r="23811" b="4429"/>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729860-09EA-42EF-93A5-91D94EA2C110}">
      <dsp:nvSpPr>
        <dsp:cNvPr id="0" name=""/>
        <dsp:cNvSpPr/>
      </dsp:nvSpPr>
      <dsp:spPr>
        <a:xfrm>
          <a:off x="0" y="1509867"/>
          <a:ext cx="2455312" cy="87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a:t>Applies to clean commercial vehicles and mobile machinery acquired or leased after 2022 and before 2033</a:t>
          </a:r>
        </a:p>
      </dsp:txBody>
      <dsp:txXfrm>
        <a:off x="0" y="1509867"/>
        <a:ext cx="2455312" cy="874705"/>
      </dsp:txXfrm>
    </dsp:sp>
    <dsp:sp modelId="{032A58D8-00BE-4A5A-967B-B67111BFAAB1}">
      <dsp:nvSpPr>
        <dsp:cNvPr id="0" name=""/>
        <dsp:cNvSpPr/>
      </dsp:nvSpPr>
      <dsp:spPr>
        <a:xfrm>
          <a:off x="2151" y="2413504"/>
          <a:ext cx="2455312" cy="745874"/>
        </a:xfrm>
        <a:prstGeom prst="rect">
          <a:avLst/>
        </a:prstGeom>
        <a:noFill/>
        <a:ln>
          <a:noFill/>
        </a:ln>
        <a:effectLst/>
      </dsp:spPr>
      <dsp:style>
        <a:lnRef idx="0">
          <a:scrgbClr r="0" g="0" b="0"/>
        </a:lnRef>
        <a:fillRef idx="0">
          <a:scrgbClr r="0" g="0" b="0"/>
        </a:fillRef>
        <a:effectRef idx="0">
          <a:scrgbClr r="0" g="0" b="0"/>
        </a:effectRef>
        <a:fontRef idx="minor"/>
      </dsp:style>
    </dsp:sp>
    <dsp:sp modelId="{336D53D6-9E4D-4467-BA42-EEEE4237A51D}">
      <dsp:nvSpPr>
        <dsp:cNvPr id="0" name=""/>
        <dsp:cNvSpPr/>
      </dsp:nvSpPr>
      <dsp:spPr>
        <a:xfrm>
          <a:off x="3458643" y="566039"/>
          <a:ext cx="859359" cy="859359"/>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235" t="8396" r="3447" b="7678"/>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2E1690-A100-4CC3-917F-8B7D93B178AC}">
      <dsp:nvSpPr>
        <dsp:cNvPr id="0" name=""/>
        <dsp:cNvSpPr/>
      </dsp:nvSpPr>
      <dsp:spPr>
        <a:xfrm>
          <a:off x="2800053" y="1528000"/>
          <a:ext cx="2455312" cy="87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a:t>Credit equals the lesser of: </a:t>
          </a:r>
        </a:p>
      </dsp:txBody>
      <dsp:txXfrm>
        <a:off x="2800053" y="1528000"/>
        <a:ext cx="2455312" cy="874705"/>
      </dsp:txXfrm>
    </dsp:sp>
    <dsp:sp modelId="{A9CDDF50-C669-45E7-AB0A-29682A367441}">
      <dsp:nvSpPr>
        <dsp:cNvPr id="0" name=""/>
        <dsp:cNvSpPr/>
      </dsp:nvSpPr>
      <dsp:spPr>
        <a:xfrm>
          <a:off x="2784806" y="2140946"/>
          <a:ext cx="2455312" cy="745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- 15% of the vehicle’s basis (30% if fully electric) or</a:t>
          </a:r>
        </a:p>
        <a:p>
          <a:pPr marL="0" lvl="0" indent="0" algn="l" defTabSz="622300">
            <a:lnSpc>
              <a:spcPct val="100000"/>
            </a:lnSpc>
            <a:spcBef>
              <a:spcPct val="0"/>
            </a:spcBef>
            <a:spcAft>
              <a:spcPct val="35000"/>
            </a:spcAft>
            <a:buNone/>
          </a:pPr>
          <a:r>
            <a:rPr lang="en-US" sz="1400" kern="1200" dirty="0"/>
            <a:t>- Incremental cost of the vehicle</a:t>
          </a:r>
        </a:p>
      </dsp:txBody>
      <dsp:txXfrm>
        <a:off x="2784806" y="2140946"/>
        <a:ext cx="2455312" cy="745874"/>
      </dsp:txXfrm>
    </dsp:sp>
    <dsp:sp modelId="{E5D1E01C-1330-44A1-88F5-B5EC8E22B755}">
      <dsp:nvSpPr>
        <dsp:cNvPr id="0" name=""/>
        <dsp:cNvSpPr/>
      </dsp:nvSpPr>
      <dsp:spPr>
        <a:xfrm>
          <a:off x="6198859" y="464686"/>
          <a:ext cx="859359" cy="859359"/>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278" t="16627" r="3200" b="1657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37C320-DE30-4677-8BB5-BD49090381EC}">
      <dsp:nvSpPr>
        <dsp:cNvPr id="0" name=""/>
        <dsp:cNvSpPr/>
      </dsp:nvSpPr>
      <dsp:spPr>
        <a:xfrm>
          <a:off x="5772135" y="1485865"/>
          <a:ext cx="2455312" cy="87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dirty="0"/>
            <a:t>Max credit is:</a:t>
          </a:r>
        </a:p>
      </dsp:txBody>
      <dsp:txXfrm>
        <a:off x="5772135" y="1485865"/>
        <a:ext cx="2455312" cy="874705"/>
      </dsp:txXfrm>
    </dsp:sp>
    <dsp:sp modelId="{3990B588-4367-48D8-8BE6-42C2AD94BDED}">
      <dsp:nvSpPr>
        <dsp:cNvPr id="0" name=""/>
        <dsp:cNvSpPr/>
      </dsp:nvSpPr>
      <dsp:spPr>
        <a:xfrm>
          <a:off x="5774287" y="2097611"/>
          <a:ext cx="2455312" cy="745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 $7,500 for vehicles less than 14,000 GVWR, and</a:t>
          </a:r>
        </a:p>
        <a:p>
          <a:pPr marL="0" lvl="0" indent="0" algn="l" defTabSz="622300">
            <a:lnSpc>
              <a:spcPct val="100000"/>
            </a:lnSpc>
            <a:spcBef>
              <a:spcPct val="0"/>
            </a:spcBef>
            <a:spcAft>
              <a:spcPct val="35000"/>
            </a:spcAft>
            <a:buNone/>
          </a:pPr>
          <a:r>
            <a:rPr lang="en-US" sz="1400" kern="1200" dirty="0"/>
            <a:t>- $40,000 for all others </a:t>
          </a:r>
        </a:p>
      </dsp:txBody>
      <dsp:txXfrm>
        <a:off x="5774287" y="2097611"/>
        <a:ext cx="2455312" cy="745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75C99-A3D0-46EC-8EE8-D0B618E5E455}">
      <dsp:nvSpPr>
        <dsp:cNvPr id="0" name=""/>
        <dsp:cNvSpPr/>
      </dsp:nvSpPr>
      <dsp:spPr>
        <a:xfrm>
          <a:off x="581731" y="2148"/>
          <a:ext cx="2875136" cy="1725081"/>
        </a:xfrm>
        <a:prstGeom prst="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lumMod val="100000"/>
                </a:schemeClr>
              </a:solidFill>
            </a:rPr>
            <a:t>100% of steel and iron</a:t>
          </a:r>
        </a:p>
      </dsp:txBody>
      <dsp:txXfrm>
        <a:off x="581731" y="2148"/>
        <a:ext cx="2875136" cy="1725081"/>
      </dsp:txXfrm>
    </dsp:sp>
    <dsp:sp modelId="{4B0C6839-199F-492E-BA63-06329AF0D4A5}">
      <dsp:nvSpPr>
        <dsp:cNvPr id="0" name=""/>
        <dsp:cNvSpPr/>
      </dsp:nvSpPr>
      <dsp:spPr>
        <a:xfrm>
          <a:off x="581731" y="2014743"/>
          <a:ext cx="2875136" cy="1725081"/>
        </a:xfrm>
        <a:prstGeom prst="rect">
          <a:avLst/>
        </a:prstGeom>
        <a:solidFill>
          <a:schemeClr val="accent1">
            <a:hueOff val="0"/>
            <a:satOff val="0"/>
            <a:lumOff val="0"/>
            <a:alphaOff val="0"/>
          </a:schemeClr>
        </a:solidFill>
        <a:ln w="25400" cap="flat" cmpd="sng" algn="ctr">
          <a:solidFill>
            <a:schemeClr val="bg1">
              <a:lumMod val="100000"/>
            </a:schemeClr>
          </a:solidFill>
          <a:prstDash val="solid"/>
          <a:round/>
          <a:headEnd type="none" w="med" len="med"/>
          <a:tailEnd type="none" w="med" len="me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lumMod val="100000"/>
                </a:schemeClr>
              </a:solidFill>
            </a:rPr>
            <a:t>Applicable percentage of manufactured products</a:t>
          </a:r>
        </a:p>
      </dsp:txBody>
      <dsp:txXfrm>
        <a:off x="581731" y="2014743"/>
        <a:ext cx="2875136" cy="17250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E3970-C390-4204-A28F-9DF726646CE8}">
      <dsp:nvSpPr>
        <dsp:cNvPr id="0" name=""/>
        <dsp:cNvSpPr/>
      </dsp:nvSpPr>
      <dsp:spPr>
        <a:xfrm>
          <a:off x="0" y="596712"/>
          <a:ext cx="8229600" cy="11016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2B1A4-253E-4D04-B24E-F92A7B9E7D09}">
      <dsp:nvSpPr>
        <dsp:cNvPr id="0" name=""/>
        <dsp:cNvSpPr/>
      </dsp:nvSpPr>
      <dsp:spPr>
        <a:xfrm>
          <a:off x="333241" y="844577"/>
          <a:ext cx="605892" cy="60589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340" t="1566" r="488" b="3292"/>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E371C6-3C48-4A1A-9BC6-8EF0862BC6C3}">
      <dsp:nvSpPr>
        <dsp:cNvPr id="0" name=""/>
        <dsp:cNvSpPr/>
      </dsp:nvSpPr>
      <dsp:spPr>
        <a:xfrm>
          <a:off x="1272375" y="596712"/>
          <a:ext cx="6957224" cy="110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88" tIns="116588" rIns="116588" bIns="116588"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1"/>
              </a:solidFill>
            </a:rPr>
            <a:t>Project is built in a low-income community as defined by the New Markets Tax Credit or on Indian Land can receive an increased tax credit of 10%</a:t>
          </a:r>
        </a:p>
      </dsp:txBody>
      <dsp:txXfrm>
        <a:off x="1272375" y="596712"/>
        <a:ext cx="6957224" cy="1101623"/>
      </dsp:txXfrm>
    </dsp:sp>
    <dsp:sp modelId="{B7EE1CE0-274F-4F17-8FC0-52B04FDDBB91}">
      <dsp:nvSpPr>
        <dsp:cNvPr id="0" name=""/>
        <dsp:cNvSpPr/>
      </dsp:nvSpPr>
      <dsp:spPr>
        <a:xfrm>
          <a:off x="0" y="1973741"/>
          <a:ext cx="8229600" cy="11016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D596C-365A-4992-A499-0851BC9E0D28}">
      <dsp:nvSpPr>
        <dsp:cNvPr id="0" name=""/>
        <dsp:cNvSpPr/>
      </dsp:nvSpPr>
      <dsp:spPr>
        <a:xfrm>
          <a:off x="333241" y="2221607"/>
          <a:ext cx="605892" cy="605892"/>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8722" t="6244" r="9946" b="7541"/>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EAC269-DBD8-4D54-B0CD-348A756D5C0A}">
      <dsp:nvSpPr>
        <dsp:cNvPr id="0" name=""/>
        <dsp:cNvSpPr/>
      </dsp:nvSpPr>
      <dsp:spPr>
        <a:xfrm>
          <a:off x="1272375" y="1973741"/>
          <a:ext cx="6957224" cy="110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88" tIns="116588" rIns="116588" bIns="116588"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1"/>
              </a:solidFill>
            </a:rPr>
            <a:t>Project associated with a low-income residential building project, or a low-income economic benefit project, can receive an increased tax credit of 20% </a:t>
          </a:r>
        </a:p>
      </dsp:txBody>
      <dsp:txXfrm>
        <a:off x="1272375" y="1973741"/>
        <a:ext cx="6957224" cy="11016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FAB44-8ACD-4021-A69D-84F1B4722C36}">
      <dsp:nvSpPr>
        <dsp:cNvPr id="0" name=""/>
        <dsp:cNvSpPr/>
      </dsp:nvSpPr>
      <dsp:spPr>
        <a:xfrm>
          <a:off x="0" y="197943"/>
          <a:ext cx="8229600" cy="577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Grant funding </a:t>
          </a:r>
          <a:r>
            <a:rPr lang="en-US" sz="2400" b="1" kern="1200" dirty="0">
              <a:solidFill>
                <a:schemeClr val="bg1"/>
              </a:solidFill>
            </a:rPr>
            <a:t>may</a:t>
          </a:r>
          <a:r>
            <a:rPr lang="en-US" sz="2400" kern="1200" dirty="0">
              <a:solidFill>
                <a:schemeClr val="bg1"/>
              </a:solidFill>
            </a:rPr>
            <a:t> reduce otherwise allowable credits</a:t>
          </a:r>
        </a:p>
      </dsp:txBody>
      <dsp:txXfrm>
        <a:off x="28215" y="226158"/>
        <a:ext cx="8173170" cy="521550"/>
      </dsp:txXfrm>
    </dsp:sp>
    <dsp:sp modelId="{696041E9-5325-44EE-BA36-99BA1989DBB3}">
      <dsp:nvSpPr>
        <dsp:cNvPr id="0" name=""/>
        <dsp:cNvSpPr/>
      </dsp:nvSpPr>
      <dsp:spPr>
        <a:xfrm>
          <a:off x="0" y="850803"/>
          <a:ext cx="8229600" cy="577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Excess benefit rule</a:t>
          </a:r>
        </a:p>
      </dsp:txBody>
      <dsp:txXfrm>
        <a:off x="28215" y="879018"/>
        <a:ext cx="8173170" cy="521550"/>
      </dsp:txXfrm>
    </dsp:sp>
    <dsp:sp modelId="{84C5B3EF-F220-4ED2-86A4-3DA5F6BE0EDB}">
      <dsp:nvSpPr>
        <dsp:cNvPr id="0" name=""/>
        <dsp:cNvSpPr/>
      </dsp:nvSpPr>
      <dsp:spPr>
        <a:xfrm>
          <a:off x="0" y="1428783"/>
          <a:ext cx="8229600" cy="2045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414142"/>
              </a:solidFill>
            </a:rPr>
            <a:t>If a grant, forgivable loan, or other exempt income is received for the specific purpose of purchasing or constructing ITC property, and the sum of such amounts plus the applicable credit otherwise determined with respect to that property exceeds the cost of the property, then the amount of the applicable credit is reduced so that the total amount of applicable credit plus the amount of any restricted tax-exempt amounts equals the cost of investment-related credit property</a:t>
          </a:r>
        </a:p>
      </dsp:txBody>
      <dsp:txXfrm>
        <a:off x="0" y="1428783"/>
        <a:ext cx="8229600" cy="204516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CF5982-3704-96A6-85A6-E6EAD53859D2}"/>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13F952-31A1-4DF9-D79D-C1F78FD1F802}"/>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FECEDB87-CFBD-4E68-A5C4-9898685B258A}" type="datetimeFigureOut">
              <a:rPr lang="en-US" smtClean="0"/>
              <a:t>6/26/2024</a:t>
            </a:fld>
            <a:endParaRPr lang="en-US"/>
          </a:p>
        </p:txBody>
      </p:sp>
      <p:sp>
        <p:nvSpPr>
          <p:cNvPr id="4" name="Footer Placeholder 3">
            <a:extLst>
              <a:ext uri="{FF2B5EF4-FFF2-40B4-BE49-F238E27FC236}">
                <a16:creationId xmlns:a16="http://schemas.microsoft.com/office/drawing/2014/main" id="{51B0DCC9-CABB-0A23-D07C-7A6589555811}"/>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9720FE-F3D6-E2D2-DC94-150A9946C03C}"/>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A6E890D-7A63-427A-985B-F7F224ACD033}" type="slidenum">
              <a:rPr lang="en-US" smtClean="0"/>
              <a:t>‹#›</a:t>
            </a:fld>
            <a:endParaRPr lang="en-US"/>
          </a:p>
        </p:txBody>
      </p:sp>
    </p:spTree>
    <p:extLst>
      <p:ext uri="{BB962C8B-B14F-4D97-AF65-F5344CB8AC3E}">
        <p14:creationId xmlns:p14="http://schemas.microsoft.com/office/powerpoint/2010/main" val="166184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D76D314A-5F6D-42B0-A57B-14527ADFBF85}" type="datetimeFigureOut">
              <a:rPr lang="en-US" smtClean="0"/>
              <a:t>6/26/2024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0AF076E-914D-4F66-8D96-A023467F4575}" type="slidenum">
              <a:rPr lang="en-US" smtClean="0"/>
              <a:t>‹#›</a:t>
            </a:fld>
            <a:endParaRPr lang="en-US"/>
          </a:p>
        </p:txBody>
      </p:sp>
    </p:spTree>
    <p:extLst>
      <p:ext uri="{BB962C8B-B14F-4D97-AF65-F5344CB8AC3E}">
        <p14:creationId xmlns:p14="http://schemas.microsoft.com/office/powerpoint/2010/main" val="368621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10.png"/><Relationship Id="rId7" Type="http://schemas.openxmlformats.org/officeDocument/2006/relationships/image" Target="../media/image12.emf"/><Relationship Id="rId12" Type="http://schemas.openxmlformats.org/officeDocument/2006/relationships/image" Target="../media/image15.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4.png"/><Relationship Id="rId5" Type="http://schemas.openxmlformats.org/officeDocument/2006/relationships/image" Target="../media/image11.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3.png"/><Relationship Id="rId1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863157-8CA8-E570-1659-767D716883EB}"/>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15" name="Picture 14">
            <a:extLst>
              <a:ext uri="{FF2B5EF4-FFF2-40B4-BE49-F238E27FC236}">
                <a16:creationId xmlns:a16="http://schemas.microsoft.com/office/drawing/2014/main" id="{67E1E95A-6136-8ABE-9492-90AB58F391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16" name="Rectangle 4">
            <a:extLst>
              <a:ext uri="{FF2B5EF4-FFF2-40B4-BE49-F238E27FC236}">
                <a16:creationId xmlns:a16="http://schemas.microsoft.com/office/drawing/2014/main" id="{0F936631-F66F-4650-0232-62BA9FBA4399}"/>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17" name="Title 1">
            <a:extLst>
              <a:ext uri="{FF2B5EF4-FFF2-40B4-BE49-F238E27FC236}">
                <a16:creationId xmlns:a16="http://schemas.microsoft.com/office/drawing/2014/main" id="{A4481956-8951-DEB9-AEA3-9C3CAC18F0A6}"/>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8" name="Slide Number Placeholder 5">
            <a:extLst>
              <a:ext uri="{FF2B5EF4-FFF2-40B4-BE49-F238E27FC236}">
                <a16:creationId xmlns:a16="http://schemas.microsoft.com/office/drawing/2014/main" id="{52F2C51A-BAFA-87B2-5435-2170BDE91855}"/>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dirty="0"/>
          </a:p>
        </p:txBody>
      </p:sp>
      <p:sp>
        <p:nvSpPr>
          <p:cNvPr id="19" name="Rectangle 18">
            <a:extLst>
              <a:ext uri="{FF2B5EF4-FFF2-40B4-BE49-F238E27FC236}">
                <a16:creationId xmlns:a16="http://schemas.microsoft.com/office/drawing/2014/main" id="{B5E79F4A-F3A5-8F33-42E8-17CE93922686}"/>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2">
                    <a:lumMod val="75000"/>
                  </a:schemeClr>
                </a:solidFill>
                <a:latin typeface="Calibri" panose="020F0502020204030204" pitchFamily="34" charset="0"/>
                <a:cs typeface="Calibri" panose="020F0502020204030204" pitchFamily="34" charset="0"/>
              </a:rPr>
              <a:t>©2024 CliftonLarsonAllen LLP. CLA (CliftonLarsonAllen LLP) </a:t>
            </a:r>
            <a:r>
              <a:rPr lang="en-US" sz="700" b="0" i="0" kern="1200" dirty="0">
                <a:solidFill>
                  <a:schemeClr val="bg2">
                    <a:lumMod val="75000"/>
                  </a:schemeClr>
                </a:solidFill>
                <a:latin typeface="Calibri" panose="020F0502020204030204" pitchFamily="34" charset="0"/>
                <a:ea typeface="+mn-ea"/>
                <a:cs typeface="Calibri" panose="020F0502020204030204" pitchFamily="34" charset="0"/>
              </a:rPr>
              <a:t>is an </a:t>
            </a:r>
            <a:r>
              <a:rPr lang="en-US" sz="700" b="0" i="0" dirty="0">
                <a:solidFill>
                  <a:schemeClr val="bg2">
                    <a:lumMod val="75000"/>
                  </a:schemeClr>
                </a:solidFill>
                <a:latin typeface="Calibri" panose="020F0502020204030204" pitchFamily="34" charset="0"/>
                <a:cs typeface="Calibri" panose="020F0502020204030204" pitchFamily="34" charset="0"/>
              </a:rPr>
              <a:t>independent network member of CLA Global. See </a:t>
            </a:r>
            <a:r>
              <a:rPr lang="en-US" sz="700" b="0" i="0" dirty="0">
                <a:solidFill>
                  <a:schemeClr val="bg2">
                    <a:lumMod val="75000"/>
                  </a:schemeClr>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2">
                    <a:lumMod val="75000"/>
                  </a:schemeClr>
                </a:solidFill>
                <a:latin typeface="Calibri" panose="020F0502020204030204" pitchFamily="34" charset="0"/>
                <a:cs typeface="Calibri" panose="020F0502020204030204" pitchFamily="34" charset="0"/>
              </a:rPr>
              <a:t>. </a:t>
            </a:r>
            <a:br>
              <a:rPr lang="en-US" sz="700" b="0" i="0" dirty="0">
                <a:solidFill>
                  <a:schemeClr val="bg2">
                    <a:lumMod val="75000"/>
                  </a:schemeClr>
                </a:solidFill>
                <a:latin typeface="Calibri" panose="020F0502020204030204" pitchFamily="34" charset="0"/>
                <a:cs typeface="Calibri" panose="020F0502020204030204" pitchFamily="34" charset="0"/>
              </a:rPr>
            </a:br>
            <a:r>
              <a:rPr lang="en-US" sz="70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5E7E4E-8197-40F0-D913-52BB99799B37}"/>
              </a:ext>
            </a:extLst>
          </p:cNvPr>
          <p:cNvSpPr/>
          <p:nvPr userDrawn="1"/>
        </p:nvSpPr>
        <p:spPr bwMode="auto">
          <a:xfrm>
            <a:off x="1" y="0"/>
            <a:ext cx="9144000" cy="407707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3AD27803-DC72-3919-6D72-264B14BB5401}"/>
              </a:ext>
            </a:extLst>
          </p:cNvPr>
          <p:cNvSpPr/>
          <p:nvPr userDrawn="1"/>
        </p:nvSpPr>
        <p:spPr bwMode="auto">
          <a:xfrm>
            <a:off x="0" y="2771680"/>
            <a:ext cx="5478449" cy="1305390"/>
          </a:xfrm>
          <a:prstGeom prst="rtTriangle">
            <a:avLst/>
          </a:prstGeom>
          <a:solidFill>
            <a:schemeClr val="accent2">
              <a:lumMod val="40000"/>
              <a:lumOff val="6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E2B66882-3DD5-F845-DF88-2EEC5B1D2C72}"/>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7B10BF00-B574-03EB-719D-C0A6A08B694A}"/>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9B20C2D-253E-8F10-21E6-EC6A4D9BC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4AC3F654-E035-BBCE-4B64-D40064E96F1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462B2DC6-3700-0994-583F-633AA07781D8}"/>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49B939B3-F9FD-C3AA-5A5A-E6518842A2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1A300F57-5067-4F08-D960-408FB3B84F6F}"/>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a:t>
            </a:r>
          </a:p>
        </p:txBody>
      </p:sp>
    </p:spTree>
    <p:extLst>
      <p:ext uri="{BB962C8B-B14F-4D97-AF65-F5344CB8AC3E}">
        <p14:creationId xmlns:p14="http://schemas.microsoft.com/office/powerpoint/2010/main" val="355344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19B11-09BF-7988-A320-DB499BBB20B9}"/>
              </a:ext>
            </a:extLst>
          </p:cNvPr>
          <p:cNvSpPr/>
          <p:nvPr userDrawn="1"/>
        </p:nvSpPr>
        <p:spPr bwMode="auto">
          <a:xfrm>
            <a:off x="1" y="0"/>
            <a:ext cx="9144000" cy="407707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DAF671D1-7297-8801-8AB2-427087A78F80}"/>
              </a:ext>
            </a:extLst>
          </p:cNvPr>
          <p:cNvSpPr/>
          <p:nvPr userDrawn="1"/>
        </p:nvSpPr>
        <p:spPr bwMode="auto">
          <a:xfrm>
            <a:off x="0" y="2771680"/>
            <a:ext cx="5478449" cy="1305390"/>
          </a:xfrm>
          <a:prstGeom prst="rtTriangle">
            <a:avLst/>
          </a:prstGeom>
          <a:solidFill>
            <a:schemeClr val="accent3">
              <a:lumMod val="20000"/>
              <a:lumOff val="8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5C06161C-EC8F-BA65-FAE2-847B643428B0}"/>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FFF9CC44-1C7F-715D-1F4F-C81477D2ADD6}"/>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8C13A64-6E5D-1463-B734-C28D5D98DE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00B62FED-BD29-17E5-9D2B-E7360ECD80A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892F79A0-AA50-C346-5713-DE253A069675}"/>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9DCC0B8B-EBA0-D45D-F4C2-BB44C49692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685EC871-B307-0E73-DB55-D9C3F6321686}"/>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a:t>
            </a:r>
          </a:p>
        </p:txBody>
      </p:sp>
    </p:spTree>
    <p:extLst>
      <p:ext uri="{BB962C8B-B14F-4D97-AF65-F5344CB8AC3E}">
        <p14:creationId xmlns:p14="http://schemas.microsoft.com/office/powerpoint/2010/main" val="322098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842772"/>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838200"/>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6" name="Slide Number Placeholder 5">
            <a:extLst>
              <a:ext uri="{FF2B5EF4-FFF2-40B4-BE49-F238E27FC236}">
                <a16:creationId xmlns:a16="http://schemas.microsoft.com/office/drawing/2014/main" id="{A785448F-79A1-C1A9-67E2-FBC304449C1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1" y="1294208"/>
            <a:ext cx="4040188"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7" y="1294208"/>
            <a:ext cx="4041775"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8" name="Slide Number Placeholder 5">
            <a:extLst>
              <a:ext uri="{FF2B5EF4-FFF2-40B4-BE49-F238E27FC236}">
                <a16:creationId xmlns:a16="http://schemas.microsoft.com/office/drawing/2014/main" id="{166ED9E7-A111-CB56-8A61-2CC9CB1F80A3}"/>
              </a:ext>
            </a:extLst>
          </p:cNvPr>
          <p:cNvSpPr>
            <a:spLocks noGrp="1"/>
          </p:cNvSpPr>
          <p:nvPr>
            <p:ph type="sldNum" sz="quarter" idx="11"/>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4" name="Slide Number Placeholder 5">
            <a:extLst>
              <a:ext uri="{FF2B5EF4-FFF2-40B4-BE49-F238E27FC236}">
                <a16:creationId xmlns:a16="http://schemas.microsoft.com/office/drawing/2014/main" id="{9EE09486-7CA4-60D6-B2F4-59EF8FF9A10F}"/>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8A5D5A8B-70ED-DE23-4B87-C1C76EF77744}"/>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848701"/>
            <a:ext cx="3200399" cy="469900"/>
          </a:xfrm>
        </p:spPr>
        <p:txBody>
          <a:bodyPr anchor="ctr" anchorCtr="0"/>
          <a:lstStyle>
            <a:lvl1pPr algn="l">
              <a:defRPr sz="2400" b="0"/>
            </a:lvl1pPr>
          </a:lstStyle>
          <a:p>
            <a:r>
              <a:rPr lang="en-US" dirty="0"/>
              <a:t>Click to Edit Title</a:t>
            </a:r>
          </a:p>
        </p:txBody>
      </p:sp>
      <p:sp>
        <p:nvSpPr>
          <p:cNvPr id="3" name="Content Placeholder 2"/>
          <p:cNvSpPr>
            <a:spLocks noGrp="1"/>
          </p:cNvSpPr>
          <p:nvPr>
            <p:ph idx="1" hasCustomPrompt="1"/>
          </p:nvPr>
        </p:nvSpPr>
        <p:spPr>
          <a:xfrm>
            <a:off x="4114802" y="5737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dirty="0"/>
              <a:t>Click to add content</a:t>
            </a:r>
          </a:p>
        </p:txBody>
      </p:sp>
      <p:sp>
        <p:nvSpPr>
          <p:cNvPr id="4" name="Text Placeholder 3"/>
          <p:cNvSpPr>
            <a:spLocks noGrp="1"/>
          </p:cNvSpPr>
          <p:nvPr>
            <p:ph type="body" sz="half" idx="2" hasCustomPrompt="1"/>
          </p:nvPr>
        </p:nvSpPr>
        <p:spPr>
          <a:xfrm>
            <a:off x="457202" y="1385277"/>
            <a:ext cx="3200399" cy="2873373"/>
          </a:xfrm>
        </p:spPr>
        <p:txBody>
          <a:bodyPr/>
          <a:lstStyle>
            <a:lvl1pPr marL="342900" indent="-342900">
              <a:buFont typeface="Arial" panose="020B0604020202020204" pitchFamily="34" charset="0"/>
              <a:buChar char="•"/>
              <a:defRPr sz="2000"/>
            </a:lvl1pPr>
            <a:lvl2pPr marL="628650" indent="-171450">
              <a:buFont typeface="Arial" panose="020B0604020202020204" pitchFamily="34" charset="0"/>
              <a:buChar char="•"/>
              <a:defRPr sz="16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050"/>
            </a:lvl4pPr>
            <a:lvl5pPr marL="2000250" indent="-171450">
              <a:buFont typeface="Arial" panose="020B0604020202020204" pitchFamily="34" charset="0"/>
              <a:buChar char="•"/>
              <a:defRPr sz="105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457199" y="4363541"/>
            <a:ext cx="2895600" cy="171450"/>
          </a:xfrm>
        </p:spPr>
        <p:txBody>
          <a:bodyPr/>
          <a:lstStyle>
            <a:lvl1pPr>
              <a:defRPr/>
            </a:lvl1pPr>
          </a:lstStyle>
          <a:p>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526157"/>
            <a:ext cx="3200400" cy="255868"/>
          </a:xfrm>
        </p:spPr>
        <p:txBody>
          <a:bodyPr anchor="b" anchorCtr="0"/>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8" name="Slide Number Placeholder 5">
            <a:extLst>
              <a:ext uri="{FF2B5EF4-FFF2-40B4-BE49-F238E27FC236}">
                <a16:creationId xmlns:a16="http://schemas.microsoft.com/office/drawing/2014/main" id="{9A944E0B-FA0A-467B-01E4-A399399DDA3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E42890-AADC-0BC0-6CA3-ED7C048B6D01}"/>
              </a:ext>
            </a:extLst>
          </p:cNvPr>
          <p:cNvSpPr/>
          <p:nvPr userDrawn="1"/>
        </p:nvSpPr>
        <p:spPr bwMode="auto">
          <a:xfrm>
            <a:off x="0" y="4072835"/>
            <a:ext cx="9144000" cy="1070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1"/>
              </a:solidFill>
              <a:effectLst/>
              <a:latin typeface="Arial" charset="0"/>
              <a:ea typeface="ヒラギノ角ゴ Pro W3" pitchFamily="1" charset="-128"/>
            </a:endParaRPr>
          </a:p>
        </p:txBody>
      </p:sp>
      <p:sp>
        <p:nvSpPr>
          <p:cNvPr id="3" name="Picture Placeholder 2"/>
          <p:cNvSpPr>
            <a:spLocks noGrp="1"/>
          </p:cNvSpPr>
          <p:nvPr>
            <p:ph type="pic" idx="1"/>
          </p:nvPr>
        </p:nvSpPr>
        <p:spPr>
          <a:xfrm>
            <a:off x="0" y="0"/>
            <a:ext cx="9144000" cy="4072265"/>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2" name="Picture 1" descr="Icon&#10;&#10;Description automatically generated">
            <a:extLst>
              <a:ext uri="{FF2B5EF4-FFF2-40B4-BE49-F238E27FC236}">
                <a16:creationId xmlns:a16="http://schemas.microsoft.com/office/drawing/2014/main" id="{C66EE458-694C-8237-BEB4-31D0B74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5" name="Text Placeholder 15">
            <a:extLst>
              <a:ext uri="{FF2B5EF4-FFF2-40B4-BE49-F238E27FC236}">
                <a16:creationId xmlns:a16="http://schemas.microsoft.com/office/drawing/2014/main" id="{1633C46E-35AE-BB8A-3881-B8EF679014C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38CE7F-C3BE-5B7D-9813-50FF880E0223}"/>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7" name="Picture 6" descr="Icon&#10;&#10;Description automatically generated">
            <a:extLst>
              <a:ext uri="{FF2B5EF4-FFF2-40B4-BE49-F238E27FC236}">
                <a16:creationId xmlns:a16="http://schemas.microsoft.com/office/drawing/2014/main" id="{2B25157E-9FAB-E077-37BE-854A3DCC7A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8" name="Rectangle 7">
            <a:extLst>
              <a:ext uri="{FF2B5EF4-FFF2-40B4-BE49-F238E27FC236}">
                <a16:creationId xmlns:a16="http://schemas.microsoft.com/office/drawing/2014/main" id="{B3A052A8-5317-10FA-29A0-75EA1657CE9D}"/>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67557F-2FE6-AC33-761D-CA73283883D0}"/>
              </a:ext>
            </a:extLst>
          </p:cNvPr>
          <p:cNvSpPr/>
          <p:nvPr userDrawn="1"/>
        </p:nvSpPr>
        <p:spPr bwMode="auto">
          <a:xfrm>
            <a:off x="1" y="0"/>
            <a:ext cx="9144000" cy="4077070"/>
          </a:xfrm>
          <a:prstGeom prst="rect">
            <a:avLst/>
          </a:prstGeom>
          <a:solidFill>
            <a:srgbClr val="F7F7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 name="Right Triangle 2">
            <a:extLst>
              <a:ext uri="{FF2B5EF4-FFF2-40B4-BE49-F238E27FC236}">
                <a16:creationId xmlns:a16="http://schemas.microsoft.com/office/drawing/2014/main" id="{057DEEDB-F766-E787-856C-92DBA8D1C46D}"/>
              </a:ext>
            </a:extLst>
          </p:cNvPr>
          <p:cNvSpPr/>
          <p:nvPr userDrawn="1"/>
        </p:nvSpPr>
        <p:spPr bwMode="auto">
          <a:xfrm>
            <a:off x="0" y="2771680"/>
            <a:ext cx="5478449" cy="1305390"/>
          </a:xfrm>
          <a:prstGeom prst="rtTriangl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3">
            <a:extLst>
              <a:ext uri="{FF2B5EF4-FFF2-40B4-BE49-F238E27FC236}">
                <a16:creationId xmlns:a16="http://schemas.microsoft.com/office/drawing/2014/main" id="{70003AE5-3F59-8926-AC61-5DADB87BEF7C}"/>
              </a:ext>
            </a:extLst>
          </p:cNvPr>
          <p:cNvSpPr>
            <a:spLocks noGrp="1" noChangeArrowheads="1"/>
          </p:cNvSpPr>
          <p:nvPr>
            <p:ph type="ctrTitle" hasCustomPrompt="1"/>
          </p:nvPr>
        </p:nvSpPr>
        <p:spPr>
          <a:xfrm>
            <a:off x="772338" y="325761"/>
            <a:ext cx="7599324" cy="663076"/>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sp>
        <p:nvSpPr>
          <p:cNvPr id="18" name="Content Placeholder 17">
            <a:extLst>
              <a:ext uri="{FF2B5EF4-FFF2-40B4-BE49-F238E27FC236}">
                <a16:creationId xmlns:a16="http://schemas.microsoft.com/office/drawing/2014/main" id="{B959EB38-EAF1-93FD-C7C0-380A3299ECB5}"/>
              </a:ext>
            </a:extLst>
          </p:cNvPr>
          <p:cNvSpPr>
            <a:spLocks noGrp="1"/>
          </p:cNvSpPr>
          <p:nvPr>
            <p:ph sz="quarter" idx="11" hasCustomPrompt="1"/>
          </p:nvPr>
        </p:nvSpPr>
        <p:spPr>
          <a:xfrm>
            <a:off x="772337" y="1066430"/>
            <a:ext cx="7599323" cy="2628116"/>
          </a:xfrm>
        </p:spPr>
        <p:txBody>
          <a:bodyPr/>
          <a:lstStyle>
            <a:lvl1pPr marL="0" indent="0" algn="ctr">
              <a:buNone/>
              <a:defRPr/>
            </a:lvl1pPr>
          </a:lstStyle>
          <a:p>
            <a:pPr lvl="0"/>
            <a:r>
              <a:rPr lang="en-US" dirty="0"/>
              <a:t>Click to add content</a:t>
            </a:r>
          </a:p>
        </p:txBody>
      </p:sp>
      <p:pic>
        <p:nvPicPr>
          <p:cNvPr id="4" name="Picture 3" descr="Icon&#10;&#10;Description automatically generated">
            <a:extLst>
              <a:ext uri="{FF2B5EF4-FFF2-40B4-BE49-F238E27FC236}">
                <a16:creationId xmlns:a16="http://schemas.microsoft.com/office/drawing/2014/main" id="{425B2BF2-8AAD-F84B-A55B-25F283F58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12" name="Text Placeholder 15">
            <a:extLst>
              <a:ext uri="{FF2B5EF4-FFF2-40B4-BE49-F238E27FC236}">
                <a16:creationId xmlns:a16="http://schemas.microsoft.com/office/drawing/2014/main" id="{7EC0DF60-086F-4FB0-64BF-1D114AC26BE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C9094FFC-CEA7-E696-F0DF-10C966EDB559}"/>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4" name="Picture 13" descr="Icon&#10;&#10;Description automatically generated">
            <a:extLst>
              <a:ext uri="{FF2B5EF4-FFF2-40B4-BE49-F238E27FC236}">
                <a16:creationId xmlns:a16="http://schemas.microsoft.com/office/drawing/2014/main" id="{CEBE77CA-C9BE-D0D7-BA0C-502A341E1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5" name="Rectangle 14">
            <a:extLst>
              <a:ext uri="{FF2B5EF4-FFF2-40B4-BE49-F238E27FC236}">
                <a16:creationId xmlns:a16="http://schemas.microsoft.com/office/drawing/2014/main" id="{093B3263-8B6F-82F9-C80F-DE2CD9218DB8}"/>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a:t>
            </a:r>
          </a:p>
        </p:txBody>
      </p:sp>
    </p:spTree>
    <p:extLst>
      <p:ext uri="{BB962C8B-B14F-4D97-AF65-F5344CB8AC3E}">
        <p14:creationId xmlns:p14="http://schemas.microsoft.com/office/powerpoint/2010/main" val="351190136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ED0E15-DF7B-B84A-DCA2-7921ECBD4B17}"/>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6" name="TextBox 5">
            <a:extLst>
              <a:ext uri="{FF2B5EF4-FFF2-40B4-BE49-F238E27FC236}">
                <a16:creationId xmlns:a16="http://schemas.microsoft.com/office/drawing/2014/main" id="{D4874343-ED96-6F41-C989-727B8AC3F46F}"/>
              </a:ext>
            </a:extLst>
          </p:cNvPr>
          <p:cNvSpPr txBox="1"/>
          <p:nvPr userDrawn="1"/>
        </p:nvSpPr>
        <p:spPr>
          <a:xfrm>
            <a:off x="1350532" y="3415307"/>
            <a:ext cx="2025704" cy="369332"/>
          </a:xfrm>
          <a:prstGeom prst="rect">
            <a:avLst/>
          </a:prstGeom>
          <a:noFill/>
        </p:spPr>
        <p:txBody>
          <a:bodyPr wrap="square" rtlCol="0">
            <a:spAutoFit/>
          </a:bodyPr>
          <a:lstStyle/>
          <a:p>
            <a:pPr algn="l"/>
            <a:r>
              <a:rPr lang="en-US" sz="1800" b="0" dirty="0" err="1">
                <a:solidFill>
                  <a:schemeClr val="bg1"/>
                </a:solidFill>
              </a:rPr>
              <a:t>CLAconnect.com</a:t>
            </a:r>
            <a:endParaRPr lang="en-US" sz="1800" b="0" dirty="0">
              <a:solidFill>
                <a:schemeClr val="bg1"/>
              </a:solidFill>
            </a:endParaRPr>
          </a:p>
        </p:txBody>
      </p:sp>
      <p:pic>
        <p:nvPicPr>
          <p:cNvPr id="7" name="Picture 6">
            <a:hlinkClick r:id="rId2"/>
            <a:extLst>
              <a:ext uri="{FF2B5EF4-FFF2-40B4-BE49-F238E27FC236}">
                <a16:creationId xmlns:a16="http://schemas.microsoft.com/office/drawing/2014/main" id="{957DB0C5-16E9-ED72-F0CA-B4D6B0BF1F4E}"/>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rcRect/>
          <a:stretch/>
        </p:blipFill>
        <p:spPr>
          <a:xfrm>
            <a:off x="2259160" y="3880617"/>
            <a:ext cx="229981" cy="222341"/>
          </a:xfrm>
          <a:prstGeom prst="rect">
            <a:avLst/>
          </a:prstGeom>
        </p:spPr>
      </p:pic>
      <p:pic>
        <p:nvPicPr>
          <p:cNvPr id="8" name="Picture 7">
            <a:hlinkClick r:id="rId4"/>
            <a:extLst>
              <a:ext uri="{FF2B5EF4-FFF2-40B4-BE49-F238E27FC236}">
                <a16:creationId xmlns:a16="http://schemas.microsoft.com/office/drawing/2014/main" id="{7CD9B882-8B32-8344-11C5-A98B78BE3EE8}"/>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9" name="Picture 8">
            <a:hlinkClick r:id="rId6"/>
            <a:extLst>
              <a:ext uri="{FF2B5EF4-FFF2-40B4-BE49-F238E27FC236}">
                <a16:creationId xmlns:a16="http://schemas.microsoft.com/office/drawing/2014/main" id="{DCC8C19E-2F27-467B-32E1-90387981536D}"/>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10" name="Picture 9">
            <a:hlinkClick r:id="rId8"/>
            <a:extLst>
              <a:ext uri="{FF2B5EF4-FFF2-40B4-BE49-F238E27FC236}">
                <a16:creationId xmlns:a16="http://schemas.microsoft.com/office/drawing/2014/main" id="{A29D7AB9-1DB5-0DA0-4AEF-725A45B7AAA9}"/>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11" name="Picture 10">
            <a:hlinkClick r:id="rId10"/>
            <a:extLst>
              <a:ext uri="{FF2B5EF4-FFF2-40B4-BE49-F238E27FC236}">
                <a16:creationId xmlns:a16="http://schemas.microsoft.com/office/drawing/2014/main" id="{8F790A7C-62BD-98BF-0317-B49CE2E1EBD1}"/>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2" name="Content Placeholder 3">
            <a:extLst>
              <a:ext uri="{FF2B5EF4-FFF2-40B4-BE49-F238E27FC236}">
                <a16:creationId xmlns:a16="http://schemas.microsoft.com/office/drawing/2014/main" id="{0C6E5874-0E94-56AB-0EDF-AE33FD13974B}"/>
              </a:ext>
            </a:extLst>
          </p:cNvPr>
          <p:cNvSpPr>
            <a:spLocks noGrp="1"/>
          </p:cNvSpPr>
          <p:nvPr>
            <p:ph sz="half" idx="2" hasCustomPrompt="1"/>
          </p:nvPr>
        </p:nvSpPr>
        <p:spPr>
          <a:xfrm>
            <a:off x="1350532" y="326018"/>
            <a:ext cx="4210049" cy="2590800"/>
          </a:xfrm>
          <a:noFill/>
        </p:spPr>
        <p:txBody>
          <a:bodyPr anchor="ctr" anchorCtr="0"/>
          <a:lstStyle>
            <a:lvl1pPr marL="0" indent="3175">
              <a:spcBef>
                <a:spcPts val="0"/>
              </a:spcBef>
              <a:buNone/>
              <a:defRPr sz="2400" b="0" i="1">
                <a:solidFill>
                  <a:schemeClr val="bg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Icon&#10;&#10;Description automatically generated">
            <a:extLst>
              <a:ext uri="{FF2B5EF4-FFF2-40B4-BE49-F238E27FC236}">
                <a16:creationId xmlns:a16="http://schemas.microsoft.com/office/drawing/2014/main" id="{EF7A6A09-0AFC-3E85-A15C-907C511C9D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7" name="TextBox 16">
            <a:extLst>
              <a:ext uri="{FF2B5EF4-FFF2-40B4-BE49-F238E27FC236}">
                <a16:creationId xmlns:a16="http://schemas.microsoft.com/office/drawing/2014/main" id="{51E490E3-8DC5-F1FF-1DD3-8CCF5DD65522}"/>
              </a:ext>
            </a:extLst>
          </p:cNvPr>
          <p:cNvSpPr txBox="1"/>
          <p:nvPr userDrawn="1"/>
        </p:nvSpPr>
        <p:spPr>
          <a:xfrm>
            <a:off x="1321036" y="4285449"/>
            <a:ext cx="6497652" cy="276999"/>
          </a:xfrm>
          <a:prstGeom prst="rect">
            <a:avLst/>
          </a:prstGeom>
          <a:noFill/>
        </p:spPr>
        <p:txBody>
          <a:bodyPr wrap="square" rtlCol="0">
            <a:spAutoFit/>
          </a:bodyPr>
          <a:lstStyle/>
          <a:p>
            <a:pPr algn="l"/>
            <a:r>
              <a:rPr lang="en-US" sz="1200" spc="50" baseline="0" dirty="0">
                <a:solidFill>
                  <a:schemeClr val="bg1"/>
                </a:solidFill>
              </a:rPr>
              <a:t>CPAs  |  CONSULTANTS  |  WEALTH ADVISORS</a:t>
            </a:r>
          </a:p>
        </p:txBody>
      </p:sp>
      <p:sp>
        <p:nvSpPr>
          <p:cNvPr id="19" name="Rectangle 18">
            <a:extLst>
              <a:ext uri="{FF2B5EF4-FFF2-40B4-BE49-F238E27FC236}">
                <a16:creationId xmlns:a16="http://schemas.microsoft.com/office/drawing/2014/main" id="{A16B435C-7235-8E60-A1E2-EC36F464B8F0}"/>
              </a:ext>
            </a:extLst>
          </p:cNvPr>
          <p:cNvSpPr/>
          <p:nvPr userDrawn="1"/>
        </p:nvSpPr>
        <p:spPr>
          <a:xfrm>
            <a:off x="1321035" y="4509592"/>
            <a:ext cx="68077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bg1"/>
                </a:solidFill>
                <a:latin typeface="Calibri" panose="020F0502020204030204" pitchFamily="34" charset="0"/>
                <a:cs typeface="Calibri" panose="020F0502020204030204" pitchFamily="34" charset="0"/>
              </a:rPr>
              <a:t>©2024 CliftonLarsonAllen LLP. CLA (CliftonLarsonAllen LLP) </a:t>
            </a:r>
            <a:r>
              <a:rPr lang="en-US" sz="800" b="0" i="0" kern="1200" dirty="0">
                <a:solidFill>
                  <a:schemeClr val="bg1"/>
                </a:solidFill>
                <a:latin typeface="Calibri" panose="020F0502020204030204" pitchFamily="34" charset="0"/>
                <a:ea typeface="+mn-ea"/>
                <a:cs typeface="Calibri" panose="020F0502020204030204" pitchFamily="34" charset="0"/>
              </a:rPr>
              <a:t>is an </a:t>
            </a:r>
            <a:r>
              <a:rPr lang="en-US" sz="800" b="0" i="0" dirty="0">
                <a:solidFill>
                  <a:schemeClr val="bg1"/>
                </a:solidFill>
                <a:latin typeface="Calibri" panose="020F0502020204030204" pitchFamily="34" charset="0"/>
                <a:cs typeface="Calibri" panose="020F0502020204030204" pitchFamily="34" charset="0"/>
              </a:rPr>
              <a:t>independent network member of CLA Global. See </a:t>
            </a:r>
            <a:r>
              <a:rPr lang="en-US" sz="800" b="0" i="0" dirty="0">
                <a:solidFill>
                  <a:schemeClr val="bg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dirty="0">
                <a:solidFill>
                  <a:schemeClr val="bg1"/>
                </a:solidFill>
                <a:latin typeface="Calibri" panose="020F0502020204030204" pitchFamily="34" charset="0"/>
                <a:cs typeface="Calibri" panose="020F0502020204030204" pitchFamily="34" charset="0"/>
              </a:rPr>
              <a:t>. </a:t>
            </a:r>
            <a:br>
              <a:rPr lang="en-US" sz="800" b="0" i="0" dirty="0">
                <a:solidFill>
                  <a:schemeClr val="bg1"/>
                </a:solidFill>
                <a:latin typeface="Calibri" panose="020F0502020204030204" pitchFamily="34" charset="0"/>
                <a:cs typeface="Calibri" panose="020F0502020204030204" pitchFamily="34" charset="0"/>
              </a:rPr>
            </a:br>
            <a:r>
              <a:rPr lang="en-US" sz="8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0" name="Picture 19">
            <a:extLst>
              <a:ext uri="{FF2B5EF4-FFF2-40B4-BE49-F238E27FC236}">
                <a16:creationId xmlns:a16="http://schemas.microsoft.com/office/drawing/2014/main" id="{4084DDEC-229B-DFAC-92C6-48B9AEF23A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3998" y="3437167"/>
            <a:ext cx="697827" cy="694944"/>
          </a:xfrm>
          <a:prstGeom prst="rect">
            <a:avLst/>
          </a:prstGeom>
        </p:spPr>
      </p:pic>
      <p:sp>
        <p:nvSpPr>
          <p:cNvPr id="21" name="Slide Number Placeholder 5">
            <a:extLst>
              <a:ext uri="{FF2B5EF4-FFF2-40B4-BE49-F238E27FC236}">
                <a16:creationId xmlns:a16="http://schemas.microsoft.com/office/drawing/2014/main" id="{9DDF8FBE-E58A-9D2E-1758-C71B632CFF8C}"/>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3200"/>
            </a:lvl1pPr>
          </a:lstStyle>
          <a:p>
            <a:r>
              <a:rPr lang="en-US" dirty="0"/>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dirty="0">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5F85E-9141-4318-A4CA-0B2733575B8A}"/>
              </a:ext>
            </a:extLst>
          </p:cNvPr>
          <p:cNvPicPr>
            <a:picLocks noChangeAspect="1"/>
          </p:cNvPicPr>
          <p:nvPr/>
        </p:nvPicPr>
        <p:blipFill>
          <a:blip r:embed="rId2">
            <a:extLst>
              <a:ext uri="{28A0092B-C50C-407E-A947-70E740481C1C}">
                <a14:useLocalDpi xmlns:a14="http://schemas.microsoft.com/office/drawing/2010/main" val="0"/>
              </a:ext>
            </a:extLst>
          </a:blip>
          <a:srcRect t="9013" b="9013"/>
          <a:stretch/>
        </p:blipFill>
        <p:spPr>
          <a:xfrm>
            <a:off x="0" y="0"/>
            <a:ext cx="9144000" cy="4203290"/>
          </a:xfrm>
          <a:prstGeom prst="rect">
            <a:avLst/>
          </a:prstGeom>
        </p:spPr>
      </p:pic>
      <p:pic>
        <p:nvPicPr>
          <p:cNvPr id="24" name="Picture 23">
            <a:extLst>
              <a:ext uri="{FF2B5EF4-FFF2-40B4-BE49-F238E27FC236}">
                <a16:creationId xmlns:a16="http://schemas.microsoft.com/office/drawing/2014/main" id="{D48EE3AD-BB26-46C1-A0B3-79A76397E6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60564" y="4583386"/>
            <a:ext cx="1880421" cy="283128"/>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2" name="Rectangle 1">
            <a:extLst>
              <a:ext uri="{FF2B5EF4-FFF2-40B4-BE49-F238E27FC236}">
                <a16:creationId xmlns:a16="http://schemas.microsoft.com/office/drawing/2014/main" id="{91ABBA9C-B6F3-C868-9E62-C719F2339381}"/>
              </a:ext>
            </a:extLst>
          </p:cNvPr>
          <p:cNvSpPr/>
          <p:nvPr userDrawn="1"/>
        </p:nvSpPr>
        <p:spPr bwMode="auto">
          <a:xfrm>
            <a:off x="0" y="0"/>
            <a:ext cx="9142644" cy="420329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 name="Rectangle 4">
            <a:extLst>
              <a:ext uri="{FF2B5EF4-FFF2-40B4-BE49-F238E27FC236}">
                <a16:creationId xmlns:a16="http://schemas.microsoft.com/office/drawing/2014/main" id="{2DF0BD17-98A6-C185-B0A9-3DDA744C2729}"/>
              </a:ext>
            </a:extLst>
          </p:cNvPr>
          <p:cNvSpPr>
            <a:spLocks noGrp="1" noChangeArrowheads="1"/>
          </p:cNvSpPr>
          <p:nvPr>
            <p:ph type="subTitle" idx="1" hasCustomPrompt="1"/>
          </p:nvPr>
        </p:nvSpPr>
        <p:spPr>
          <a:xfrm>
            <a:off x="620219" y="2571750"/>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5" name="Title 1">
            <a:extLst>
              <a:ext uri="{FF2B5EF4-FFF2-40B4-BE49-F238E27FC236}">
                <a16:creationId xmlns:a16="http://schemas.microsoft.com/office/drawing/2014/main" id="{447ED337-202C-2C92-EB17-73C3BDBA5CD8}"/>
              </a:ext>
            </a:extLst>
          </p:cNvPr>
          <p:cNvSpPr>
            <a:spLocks noGrp="1"/>
          </p:cNvSpPr>
          <p:nvPr>
            <p:ph type="title" hasCustomPrompt="1"/>
          </p:nvPr>
        </p:nvSpPr>
        <p:spPr>
          <a:xfrm>
            <a:off x="620220" y="1065884"/>
            <a:ext cx="7903561" cy="1394460"/>
          </a:xfrm>
          <a:noFill/>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6" name="TextBox 5">
            <a:extLst>
              <a:ext uri="{FF2B5EF4-FFF2-40B4-BE49-F238E27FC236}">
                <a16:creationId xmlns:a16="http://schemas.microsoft.com/office/drawing/2014/main" id="{4345A6C7-4369-2814-996F-C18233FD0225}"/>
              </a:ext>
            </a:extLst>
          </p:cNvPr>
          <p:cNvSpPr txBox="1"/>
          <p:nvPr userDrawn="1"/>
        </p:nvSpPr>
        <p:spPr>
          <a:xfrm>
            <a:off x="1097395" y="4635403"/>
            <a:ext cx="1384300" cy="200055"/>
          </a:xfrm>
          <a:prstGeom prst="rect">
            <a:avLst/>
          </a:prstGeom>
          <a:noFill/>
        </p:spPr>
        <p:txBody>
          <a:bodyPr wrap="square" anchor="ctr" anchorCtr="0">
            <a:spAutoFit/>
          </a:bodyPr>
          <a:lstStyle/>
          <a:p>
            <a:pPr algn="l"/>
            <a:r>
              <a:rPr lang="en-US" sz="700" dirty="0">
                <a:solidFill>
                  <a:schemeClr val="accent1"/>
                </a:solidFill>
              </a:rPr>
              <a:t>©2024 CliftonLarsonAllen LLP</a:t>
            </a:r>
          </a:p>
        </p:txBody>
      </p:sp>
    </p:spTree>
    <p:extLst>
      <p:ext uri="{BB962C8B-B14F-4D97-AF65-F5344CB8AC3E}">
        <p14:creationId xmlns:p14="http://schemas.microsoft.com/office/powerpoint/2010/main" val="30257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Sponsored Events Section 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3D2850-7462-473A-A983-FE825D006B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438380" y="2939786"/>
            <a:ext cx="3958129" cy="718139"/>
          </a:xfrm>
          <a:noFill/>
        </p:spPr>
        <p:txBody>
          <a:bodyPr/>
          <a:lstStyle>
            <a:lvl1pPr marL="0" indent="0" algn="l">
              <a:buFontTx/>
              <a:buNone/>
              <a:defRPr sz="1400" b="0">
                <a:solidFill>
                  <a:schemeClr val="accent1"/>
                </a:solidFill>
              </a:defRPr>
            </a:lvl1pPr>
          </a:lstStyle>
          <a:p>
            <a:r>
              <a:rPr lang="en-US" dirty="0"/>
              <a:t>Click to edit subtitle</a:t>
            </a:r>
          </a:p>
        </p:txBody>
      </p:sp>
      <p:sp>
        <p:nvSpPr>
          <p:cNvPr id="15" name="Rectangle 3"/>
          <p:cNvSpPr>
            <a:spLocks noGrp="1" noChangeArrowheads="1"/>
          </p:cNvSpPr>
          <p:nvPr>
            <p:ph type="ctrTitle" hasCustomPrompt="1"/>
          </p:nvPr>
        </p:nvSpPr>
        <p:spPr>
          <a:xfrm>
            <a:off x="438381" y="1715846"/>
            <a:ext cx="3958128" cy="1167503"/>
          </a:xfrm>
          <a:noFill/>
        </p:spPr>
        <p:txBody>
          <a:bodyPr anchor="b" anchorCtr="0"/>
          <a:lstStyle>
            <a:lvl1pPr algn="l">
              <a:defRPr sz="2800">
                <a:solidFill>
                  <a:schemeClr val="accent1"/>
                </a:solidFill>
              </a:defRPr>
            </a:lvl1pPr>
          </a:lstStyle>
          <a:p>
            <a:r>
              <a:rPr lang="en-US" dirty="0"/>
              <a:t>Section Header Layout for Co-Sponsored Events </a:t>
            </a:r>
          </a:p>
        </p:txBody>
      </p:sp>
      <p:sp>
        <p:nvSpPr>
          <p:cNvPr id="25" name="TextBox 24">
            <a:extLst>
              <a:ext uri="{FF2B5EF4-FFF2-40B4-BE49-F238E27FC236}">
                <a16:creationId xmlns:a16="http://schemas.microsoft.com/office/drawing/2014/main" id="{19F03521-D284-4383-B3BB-F003F95FDCE0}"/>
              </a:ext>
            </a:extLst>
          </p:cNvPr>
          <p:cNvSpPr txBox="1"/>
          <p:nvPr/>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
        <p:nvSpPr>
          <p:cNvPr id="3" name="Slide Number Placeholder 5">
            <a:extLst>
              <a:ext uri="{FF2B5EF4-FFF2-40B4-BE49-F238E27FC236}">
                <a16:creationId xmlns:a16="http://schemas.microsoft.com/office/drawing/2014/main" id="{194A79A8-ED35-4FA2-DF89-F7734DE2E85D}"/>
              </a:ext>
            </a:extLst>
          </p:cNvPr>
          <p:cNvSpPr txBox="1">
            <a:spLocks/>
          </p:cNvSpPr>
          <p:nvPr userDrawn="1"/>
        </p:nvSpPr>
        <p:spPr>
          <a:xfrm>
            <a:off x="8686800" y="4772025"/>
            <a:ext cx="395782" cy="342900"/>
          </a:xfrm>
          <a:prstGeom prst="rect">
            <a:avLst/>
          </a:prstGeom>
        </p:spPr>
        <p:txBody>
          <a:bodyPr anchor="ctr" anchorCtr="0"/>
          <a:lstStyle>
            <a:defPPr>
              <a:defRPr lang="en-US"/>
            </a:defPPr>
            <a:lvl1pPr marL="0" algn="r" defTabSz="914400" rtl="0" eaLnBrk="1" latinLnBrk="0" hangingPunct="1">
              <a:defRPr sz="8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a:t>
            </a:fld>
            <a:endParaRPr lang="en-US" dirty="0"/>
          </a:p>
        </p:txBody>
      </p:sp>
      <p:pic>
        <p:nvPicPr>
          <p:cNvPr id="4" name="Picture 3">
            <a:extLst>
              <a:ext uri="{FF2B5EF4-FFF2-40B4-BE49-F238E27FC236}">
                <a16:creationId xmlns:a16="http://schemas.microsoft.com/office/drawing/2014/main" id="{3CA4EF7C-703D-B50B-8E58-7C053EAD51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
        <p:nvSpPr>
          <p:cNvPr id="2" name="Rectangle 1">
            <a:extLst>
              <a:ext uri="{FF2B5EF4-FFF2-40B4-BE49-F238E27FC236}">
                <a16:creationId xmlns:a16="http://schemas.microsoft.com/office/drawing/2014/main" id="{FE4D29CC-865B-458C-07F8-97EA89A1730B}"/>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©2024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541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C0002F-7C2F-DA97-5004-D9700D657B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839" t="44269" r="28796"/>
          <a:stretch/>
        </p:blipFill>
        <p:spPr>
          <a:xfrm>
            <a:off x="5656521" y="0"/>
            <a:ext cx="3486123" cy="5143500"/>
          </a:xfrm>
          <a:prstGeom prst="rect">
            <a:avLst/>
          </a:prstGeom>
        </p:spPr>
      </p:pic>
      <p:sp>
        <p:nvSpPr>
          <p:cNvPr id="10" name="Rectangle 4"/>
          <p:cNvSpPr>
            <a:spLocks noGrp="1" noChangeArrowheads="1"/>
          </p:cNvSpPr>
          <p:nvPr>
            <p:ph type="subTitle" idx="1" hasCustomPrompt="1"/>
          </p:nvPr>
        </p:nvSpPr>
        <p:spPr>
          <a:xfrm>
            <a:off x="528219" y="1900662"/>
            <a:ext cx="4584108" cy="638318"/>
          </a:xfrm>
          <a:noFill/>
        </p:spPr>
        <p:txBody>
          <a:bodyPr/>
          <a:lstStyle>
            <a:lvl1pPr marL="0" indent="0" algn="l">
              <a:buFontTx/>
              <a:buNone/>
              <a:defRPr sz="1800" b="0">
                <a:solidFill>
                  <a:schemeClr val="accent1"/>
                </a:solidFill>
                <a:latin typeface="Calibri" panose="020F0502020204030204" pitchFamily="34" charset="0"/>
                <a:cs typeface="Calibri" panose="020F0502020204030204" pitchFamily="34" charset="0"/>
              </a:defRPr>
            </a:lvl1pPr>
          </a:lstStyle>
          <a:p>
            <a:r>
              <a:rPr lang="en-US" dirty="0"/>
              <a:t>Click to edit subtitle</a:t>
            </a:r>
          </a:p>
        </p:txBody>
      </p:sp>
      <p:sp>
        <p:nvSpPr>
          <p:cNvPr id="11" name="Title 1"/>
          <p:cNvSpPr>
            <a:spLocks noGrp="1"/>
          </p:cNvSpPr>
          <p:nvPr>
            <p:ph type="title" hasCustomPrompt="1"/>
          </p:nvPr>
        </p:nvSpPr>
        <p:spPr>
          <a:xfrm>
            <a:off x="528219" y="649193"/>
            <a:ext cx="4584108" cy="1210318"/>
          </a:xfrm>
          <a:noFill/>
        </p:spPr>
        <p:txBody>
          <a:bodyPr anchor="b" anchorCtr="0"/>
          <a:lstStyle>
            <a:lvl1pPr>
              <a:defRPr sz="2800">
                <a:solidFill>
                  <a:schemeClr val="accent1"/>
                </a:solidFill>
              </a:defRPr>
            </a:lvl1pPr>
          </a:lstStyle>
          <a:p>
            <a:r>
              <a:rPr lang="en-US" dirty="0"/>
              <a:t>Click to Edit Title</a:t>
            </a:r>
          </a:p>
        </p:txBody>
      </p:sp>
      <p:sp>
        <p:nvSpPr>
          <p:cNvPr id="2" name="Slide Number Placeholder 5">
            <a:extLst>
              <a:ext uri="{FF2B5EF4-FFF2-40B4-BE49-F238E27FC236}">
                <a16:creationId xmlns:a16="http://schemas.microsoft.com/office/drawing/2014/main" id="{49890C2A-4818-057C-3065-1F20357CCF88}"/>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tx1"/>
                </a:solidFill>
              </a:defRPr>
            </a:lvl1pPr>
          </a:lstStyle>
          <a:p>
            <a:fld id="{6DAB3F6F-6A30-410C-8DAB-3E7769D71CBC}"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742A29E9-7264-2DFC-F26C-44C1FEAFC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19" y="3545467"/>
            <a:ext cx="3265438" cy="727083"/>
          </a:xfrm>
          <a:prstGeom prst="rect">
            <a:avLst/>
          </a:prstGeom>
        </p:spPr>
      </p:pic>
      <p:sp>
        <p:nvSpPr>
          <p:cNvPr id="3" name="Rectangle 2">
            <a:extLst>
              <a:ext uri="{FF2B5EF4-FFF2-40B4-BE49-F238E27FC236}">
                <a16:creationId xmlns:a16="http://schemas.microsoft.com/office/drawing/2014/main" id="{6BF99A3F-9192-54B0-DA68-6E39CA21E057}"/>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©2024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30879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Opening Disclaim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a:xfrm>
            <a:off x="295015" y="4935744"/>
            <a:ext cx="2895600" cy="171450"/>
          </a:xfrm>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p:nvGrpSpPr>
        <p:grpSpPr>
          <a:xfrm>
            <a:off x="161778" y="950624"/>
            <a:ext cx="8820444" cy="3626265"/>
            <a:chOff x="161778" y="950624"/>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950624"/>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950625"/>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3" y="222666"/>
            <a:ext cx="559060" cy="559060"/>
          </a:xfrm>
          <a:prstGeom prst="rect">
            <a:avLst/>
          </a:prstGeom>
        </p:spPr>
      </p:pic>
      <p:sp>
        <p:nvSpPr>
          <p:cNvPr id="2" name="TextBox 1">
            <a:extLst>
              <a:ext uri="{FF2B5EF4-FFF2-40B4-BE49-F238E27FC236}">
                <a16:creationId xmlns:a16="http://schemas.microsoft.com/office/drawing/2014/main" id="{A76F42C4-9951-F867-7111-963899D848E3}"/>
              </a:ext>
            </a:extLst>
          </p:cNvPr>
          <p:cNvSpPr txBox="1"/>
          <p:nvPr userDrawn="1"/>
        </p:nvSpPr>
        <p:spPr>
          <a:xfrm>
            <a:off x="284663" y="4742014"/>
            <a:ext cx="1384300" cy="200055"/>
          </a:xfrm>
          <a:prstGeom prst="rect">
            <a:avLst/>
          </a:prstGeom>
          <a:noFill/>
        </p:spPr>
        <p:txBody>
          <a:bodyPr wrap="square" anchor="ctr" anchorCtr="0">
            <a:spAutoFit/>
          </a:bodyPr>
          <a:lstStyle/>
          <a:p>
            <a:pPr algn="l"/>
            <a:r>
              <a:rPr lang="en-US" sz="700" dirty="0">
                <a:solidFill>
                  <a:schemeClr val="accent1"/>
                </a:solidFill>
              </a:rPr>
              <a:t>©2024 CliftonLarsonAllen LLP</a:t>
            </a:r>
          </a:p>
        </p:txBody>
      </p:sp>
      <p:sp>
        <p:nvSpPr>
          <p:cNvPr id="3" name="Slide Number Placeholder 5">
            <a:extLst>
              <a:ext uri="{FF2B5EF4-FFF2-40B4-BE49-F238E27FC236}">
                <a16:creationId xmlns:a16="http://schemas.microsoft.com/office/drawing/2014/main" id="{AEF7DDCB-1037-9C1A-882F-5DE10CD21F6B}"/>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94079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ACB3B5-5795-6730-CFF3-E6B9151F651D}"/>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TextBox 6">
            <a:extLst>
              <a:ext uri="{FF2B5EF4-FFF2-40B4-BE49-F238E27FC236}">
                <a16:creationId xmlns:a16="http://schemas.microsoft.com/office/drawing/2014/main" id="{59E59DA1-B4D6-6A19-3BDE-B17E2DB08F56}"/>
              </a:ext>
            </a:extLst>
          </p:cNvPr>
          <p:cNvSpPr txBox="1"/>
          <p:nvPr userDrawn="1"/>
        </p:nvSpPr>
        <p:spPr>
          <a:xfrm>
            <a:off x="958849" y="4742014"/>
            <a:ext cx="1384300" cy="200055"/>
          </a:xfrm>
          <a:prstGeom prst="rect">
            <a:avLst/>
          </a:prstGeom>
          <a:noFill/>
        </p:spPr>
        <p:txBody>
          <a:bodyPr wrap="square" anchor="ctr" anchorCtr="0">
            <a:spAutoFit/>
          </a:bodyPr>
          <a:lstStyle/>
          <a:p>
            <a:pPr algn="l"/>
            <a:r>
              <a:rPr lang="en-US" sz="700" dirty="0">
                <a:solidFill>
                  <a:schemeClr val="bg1"/>
                </a:solidFill>
                <a:latin typeface="Calibri" panose="020F0502020204030204" pitchFamily="34" charset="0"/>
                <a:cs typeface="Calibri" panose="020F0502020204030204" pitchFamily="34" charset="0"/>
              </a:rPr>
              <a:t>©2024 CliftonLarsonAllen LLP</a:t>
            </a:r>
          </a:p>
        </p:txBody>
      </p:sp>
      <p:pic>
        <p:nvPicPr>
          <p:cNvPr id="8" name="Picture 7">
            <a:extLst>
              <a:ext uri="{FF2B5EF4-FFF2-40B4-BE49-F238E27FC236}">
                <a16:creationId xmlns:a16="http://schemas.microsoft.com/office/drawing/2014/main" id="{F64A7C7C-E9B7-6E35-70E4-81018C3D02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937" y="4651194"/>
            <a:ext cx="394823" cy="393192"/>
          </a:xfrm>
          <a:prstGeom prst="rect">
            <a:avLst/>
          </a:prstGeom>
        </p:spPr>
      </p:pic>
      <p:sp>
        <p:nvSpPr>
          <p:cNvPr id="9" name="Slide Number Placeholder 5">
            <a:extLst>
              <a:ext uri="{FF2B5EF4-FFF2-40B4-BE49-F238E27FC236}">
                <a16:creationId xmlns:a16="http://schemas.microsoft.com/office/drawing/2014/main" id="{9FA8F6C0-7068-73BA-7F8B-9F93CF9688EE}"/>
              </a:ext>
            </a:extLst>
          </p:cNvPr>
          <p:cNvSpPr txBox="1">
            <a:spLocks/>
          </p:cNvSpPr>
          <p:nvPr userDrawn="1"/>
        </p:nvSpPr>
        <p:spPr>
          <a:xfrm>
            <a:off x="8572279" y="4670591"/>
            <a:ext cx="395782" cy="342900"/>
          </a:xfrm>
          <a:prstGeom prst="rect">
            <a:avLst/>
          </a:prstGeom>
        </p:spPr>
        <p:txBody>
          <a:bodyPr anchor="ctr" anchorCtr="0"/>
          <a:lstStyle>
            <a:defPPr>
              <a:defRPr lang="en-US"/>
            </a:defPPr>
            <a:lvl1pPr marL="0" algn="r"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a:t>
            </a:fld>
            <a:endParaRPr lang="en-US" dirty="0"/>
          </a:p>
        </p:txBody>
      </p:sp>
      <p:sp>
        <p:nvSpPr>
          <p:cNvPr id="2" name="Title 1"/>
          <p:cNvSpPr>
            <a:spLocks noGrp="1"/>
          </p:cNvSpPr>
          <p:nvPr>
            <p:ph type="title" hasCustomPrompt="1"/>
          </p:nvPr>
        </p:nvSpPr>
        <p:spPr>
          <a:noFill/>
        </p:spPr>
        <p:txBody>
          <a:bodyPr/>
          <a:lstStyle>
            <a:lvl1pPr>
              <a:defRPr sz="3200">
                <a:solidFill>
                  <a:schemeClr val="bg1"/>
                </a:solidFill>
              </a:defRPr>
            </a:lvl1pPr>
          </a:lstStyle>
          <a:p>
            <a:r>
              <a:rPr lang="en-US" dirty="0"/>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solidFill>
                  <a:schemeClr val="bg1"/>
                </a:solidFill>
                <a:latin typeface="Calibri" panose="020F0502020204030204" pitchFamily="34" charset="0"/>
                <a:cs typeface="Calibri" panose="020F0502020204030204" pitchFamily="34" charset="0"/>
              </a:defRPr>
            </a:lvl1pPr>
            <a:lvl2pPr>
              <a:defRPr sz="2000">
                <a:solidFill>
                  <a:schemeClr val="bg1"/>
                </a:solidFill>
                <a:latin typeface="Calibri" panose="020F0502020204030204" pitchFamily="34" charset="0"/>
                <a:cs typeface="Calibri" panose="020F0502020204030204" pitchFamily="34" charset="0"/>
              </a:defRPr>
            </a:lvl2pPr>
            <a:lvl3pPr>
              <a:defRPr sz="1800">
                <a:solidFill>
                  <a:schemeClr val="bg1"/>
                </a:solidFill>
                <a:latin typeface="Calibri" panose="020F0502020204030204" pitchFamily="34" charset="0"/>
                <a:cs typeface="Calibri" panose="020F0502020204030204" pitchFamily="34" charset="0"/>
              </a:defRPr>
            </a:lvl3pPr>
            <a:lvl4pPr>
              <a:defRPr sz="1600">
                <a:solidFill>
                  <a:schemeClr val="bg1"/>
                </a:solidFill>
                <a:latin typeface="Calibri" panose="020F0502020204030204" pitchFamily="34" charset="0"/>
                <a:cs typeface="Calibri" panose="020F0502020204030204" pitchFamily="34" charset="0"/>
              </a:defRPr>
            </a:lvl4pPr>
            <a:lvl5pPr>
              <a:defRPr sz="1600">
                <a:solidFill>
                  <a:schemeClr val="bg1"/>
                </a:solidFill>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dirty="0">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10" name="Picture 9" descr="A white sign with a bike on a black background&#10;&#10;Description automatically generated">
            <a:extLst>
              <a:ext uri="{FF2B5EF4-FFF2-40B4-BE49-F238E27FC236}">
                <a16:creationId xmlns:a16="http://schemas.microsoft.com/office/drawing/2014/main" id="{AD597D01-35BF-B2B7-6E20-423C6010B2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704" y="4718304"/>
            <a:ext cx="636995" cy="256032"/>
          </a:xfrm>
          <a:prstGeom prst="rect">
            <a:avLst/>
          </a:prstGeom>
        </p:spPr>
      </p:pic>
    </p:spTree>
    <p:extLst>
      <p:ext uri="{BB962C8B-B14F-4D97-AF65-F5344CB8AC3E}">
        <p14:creationId xmlns:p14="http://schemas.microsoft.com/office/powerpoint/2010/main" val="181094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3DE33B-7A6B-488B-EA6E-0C410B3DCF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 t="48944" r="15" b="4206"/>
          <a:stretch/>
        </p:blipFill>
        <p:spPr>
          <a:xfrm>
            <a:off x="1353" y="0"/>
            <a:ext cx="9141291" cy="5143500"/>
          </a:xfrm>
          <a:prstGeom prst="rect">
            <a:avLst/>
          </a:prstGeom>
        </p:spPr>
      </p:pic>
      <p:sp>
        <p:nvSpPr>
          <p:cNvPr id="6" name="Rectangle 5">
            <a:extLst>
              <a:ext uri="{FF2B5EF4-FFF2-40B4-BE49-F238E27FC236}">
                <a16:creationId xmlns:a16="http://schemas.microsoft.com/office/drawing/2014/main" id="{CFD5DD5F-07D5-DA1F-2654-3B69A14B87D5}"/>
              </a:ext>
            </a:extLst>
          </p:cNvPr>
          <p:cNvSpPr/>
          <p:nvPr userDrawn="1"/>
        </p:nvSpPr>
        <p:spPr bwMode="auto">
          <a:xfrm>
            <a:off x="1356" y="0"/>
            <a:ext cx="9142644" cy="514350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4">
            <a:extLst>
              <a:ext uri="{FF2B5EF4-FFF2-40B4-BE49-F238E27FC236}">
                <a16:creationId xmlns:a16="http://schemas.microsoft.com/office/drawing/2014/main" id="{BD94EF02-4382-E81A-51DD-DDB62FEADAA9}"/>
              </a:ext>
            </a:extLst>
          </p:cNvPr>
          <p:cNvSpPr/>
          <p:nvPr userDrawn="1"/>
        </p:nvSpPr>
        <p:spPr bwMode="auto">
          <a:xfrm flipV="1">
            <a:off x="2711" y="-2"/>
            <a:ext cx="9141290" cy="1653220"/>
          </a:xfrm>
          <a:prstGeom prst="rect">
            <a:avLst/>
          </a:prstGeom>
          <a:gradFill>
            <a:gsLst>
              <a:gs pos="0">
                <a:schemeClr val="accent1">
                  <a:alpha val="0"/>
                </a:schemeClr>
              </a:gs>
              <a:gs pos="99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Picture 3">
            <a:extLst>
              <a:ext uri="{FF2B5EF4-FFF2-40B4-BE49-F238E27FC236}">
                <a16:creationId xmlns:a16="http://schemas.microsoft.com/office/drawing/2014/main" id="{4B23C053-DCB6-FD96-260D-8CDC857496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30" name="Slide Number Placeholder 5">
            <a:extLst>
              <a:ext uri="{FF2B5EF4-FFF2-40B4-BE49-F238E27FC236}">
                <a16:creationId xmlns:a16="http://schemas.microsoft.com/office/drawing/2014/main" id="{957646F9-CA5B-4C00-9F16-6208050E647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dirty="0"/>
          </a:p>
        </p:txBody>
      </p:sp>
      <p:sp>
        <p:nvSpPr>
          <p:cNvPr id="14" name="Rectangle 4">
            <a:extLst>
              <a:ext uri="{FF2B5EF4-FFF2-40B4-BE49-F238E27FC236}">
                <a16:creationId xmlns:a16="http://schemas.microsoft.com/office/drawing/2014/main" id="{5E4069BB-3568-ED43-AECB-E3FB807C5C63}"/>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15" name="Title 1">
            <a:extLst>
              <a:ext uri="{FF2B5EF4-FFF2-40B4-BE49-F238E27FC236}">
                <a16:creationId xmlns:a16="http://schemas.microsoft.com/office/drawing/2014/main" id="{07461D4C-982A-734A-B811-200CC5B30B5C}"/>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9" name="Rectangle 18">
            <a:extLst>
              <a:ext uri="{FF2B5EF4-FFF2-40B4-BE49-F238E27FC236}">
                <a16:creationId xmlns:a16="http://schemas.microsoft.com/office/drawing/2014/main" id="{B1806130-1C67-DA4C-9DA8-48D3924E4731}"/>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©2024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5545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dirty="0"/>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hasCustomPrompt="1"/>
          </p:nvPr>
        </p:nvSpPr>
        <p:spPr bwMode="auto">
          <a:xfrm>
            <a:off x="457200" y="1085850"/>
            <a:ext cx="8229600" cy="3426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8D7AD5D-EB04-4C57-9354-C8C0F6212FE1}"/>
              </a:ext>
            </a:extLst>
          </p:cNvPr>
          <p:cNvSpPr>
            <a:spLocks noGrp="1"/>
          </p:cNvSpPr>
          <p:nvPr>
            <p:ph type="title" hasCustomPrompt="1"/>
          </p:nvPr>
        </p:nvSpPr>
        <p:spPr>
          <a:xfrm>
            <a:off x="457200" y="325813"/>
            <a:ext cx="8229600" cy="685800"/>
          </a:xfrm>
        </p:spPr>
        <p:txBody>
          <a:bodyPr/>
          <a:lstStyle>
            <a:lvl1pPr>
              <a:defRPr sz="3200"/>
            </a:lvl1pPr>
          </a:lstStyle>
          <a:p>
            <a:r>
              <a:rPr lang="en-US" dirty="0"/>
              <a:t>Click to Edit Title</a:t>
            </a:r>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6" name="Slide Number Placeholder 5">
            <a:extLst>
              <a:ext uri="{FF2B5EF4-FFF2-40B4-BE49-F238E27FC236}">
                <a16:creationId xmlns:a16="http://schemas.microsoft.com/office/drawing/2014/main" id="{CE764CC1-6BB8-A59B-E4F5-9E27B1E43240}"/>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bg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subtitle</a:t>
            </a:r>
          </a:p>
        </p:txBody>
      </p:sp>
      <p:sp>
        <p:nvSpPr>
          <p:cNvPr id="5" name="Rectangle 4">
            <a:extLst>
              <a:ext uri="{FF2B5EF4-FFF2-40B4-BE49-F238E27FC236}">
                <a16:creationId xmlns:a16="http://schemas.microsoft.com/office/drawing/2014/main" id="{3A024DB6-F6DD-FAEA-9712-935F9FD015D7}"/>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©2024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5CAF2F6B-FBAD-7768-8343-725AC352337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E984F598-C062-7929-7D79-3078975AC9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380" y="322725"/>
            <a:ext cx="670282" cy="667512"/>
          </a:xfrm>
          <a:prstGeom prst="rect">
            <a:avLst/>
          </a:prstGeom>
        </p:spPr>
      </p:pic>
      <p:pic>
        <p:nvPicPr>
          <p:cNvPr id="8" name="Picture 7">
            <a:extLst>
              <a:ext uri="{FF2B5EF4-FFF2-40B4-BE49-F238E27FC236}">
                <a16:creationId xmlns:a16="http://schemas.microsoft.com/office/drawing/2014/main" id="{39171300-ABF7-941E-66D5-9FCCF26018E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177460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2"/>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5" name="Rectangle 4">
            <a:extLst>
              <a:ext uri="{FF2B5EF4-FFF2-40B4-BE49-F238E27FC236}">
                <a16:creationId xmlns:a16="http://schemas.microsoft.com/office/drawing/2014/main" id="{5D5ED915-26C7-79B7-142A-9F190D4A0C24}"/>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0E5E0D38-20BC-7496-35F4-3F48C5AEDFC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AAB00DD5-BC8B-2BC9-3702-2E8DE884C73B}"/>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8F11F5AE-9925-9926-2161-60CC77D1217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3882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4" name="Rectangle 3">
            <a:extLst>
              <a:ext uri="{FF2B5EF4-FFF2-40B4-BE49-F238E27FC236}">
                <a16:creationId xmlns:a16="http://schemas.microsoft.com/office/drawing/2014/main" id="{38EC6FDB-7549-831A-98C5-6CB8B6A8DDC9}"/>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5" name="Slide Number Placeholder 5">
            <a:extLst>
              <a:ext uri="{FF2B5EF4-FFF2-40B4-BE49-F238E27FC236}">
                <a16:creationId xmlns:a16="http://schemas.microsoft.com/office/drawing/2014/main" id="{C38B25BF-31BB-1E4D-7421-81D58CCE0193}"/>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6" name="Picture 5">
            <a:extLst>
              <a:ext uri="{FF2B5EF4-FFF2-40B4-BE49-F238E27FC236}">
                <a16:creationId xmlns:a16="http://schemas.microsoft.com/office/drawing/2014/main" id="{5139DDAF-E66F-0D70-9C7F-9E4B9ADA7B85}"/>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36D91A9F-9415-7391-C1AF-93605C7204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5790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1FB007-E9C1-6151-ABEC-80EDD88BAEAE}"/>
              </a:ext>
            </a:extLst>
          </p:cNvPr>
          <p:cNvSpPr/>
          <p:nvPr userDrawn="1"/>
        </p:nvSpPr>
        <p:spPr bwMode="auto">
          <a:xfrm>
            <a:off x="1" y="0"/>
            <a:ext cx="9144000" cy="40770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CB964FD7-110C-91B7-1BAD-00358DE9A41F}"/>
              </a:ext>
            </a:extLst>
          </p:cNvPr>
          <p:cNvSpPr/>
          <p:nvPr userDrawn="1"/>
        </p:nvSpPr>
        <p:spPr bwMode="auto">
          <a:xfrm>
            <a:off x="0" y="2771680"/>
            <a:ext cx="5478449" cy="1305390"/>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Rectangle 4"/>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bg1"/>
                </a:solidFill>
              </a:defRPr>
            </a:lvl1pPr>
          </a:lstStyle>
          <a:p>
            <a:r>
              <a:rPr lang="en-US" dirty="0"/>
              <a:t>Click to edit subtitle</a:t>
            </a:r>
          </a:p>
        </p:txBody>
      </p:sp>
      <p:sp>
        <p:nvSpPr>
          <p:cNvPr id="15" name="Rectangle 3"/>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pic>
        <p:nvPicPr>
          <p:cNvPr id="8" name="Picture 7" descr="Icon&#10;&#10;Description automatically generated">
            <a:extLst>
              <a:ext uri="{FF2B5EF4-FFF2-40B4-BE49-F238E27FC236}">
                <a16:creationId xmlns:a16="http://schemas.microsoft.com/office/drawing/2014/main" id="{787B6CF0-8E6A-070C-D4F3-1CAB4D39BF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9" name="Rectangle 8">
            <a:extLst>
              <a:ext uri="{FF2B5EF4-FFF2-40B4-BE49-F238E27FC236}">
                <a16:creationId xmlns:a16="http://schemas.microsoft.com/office/drawing/2014/main" id="{2BDD4423-87E8-1A22-7EC7-A18F8EFC5333}"/>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©2024 CliftonLarsonAllen LLP </a:t>
            </a:r>
          </a:p>
        </p:txBody>
      </p:sp>
      <p:sp>
        <p:nvSpPr>
          <p:cNvPr id="16" name="Text Placeholder 15">
            <a:extLst>
              <a:ext uri="{FF2B5EF4-FFF2-40B4-BE49-F238E27FC236}">
                <a16:creationId xmlns:a16="http://schemas.microsoft.com/office/drawing/2014/main" id="{9D00563C-E9E2-6EFA-4B87-AC22F9D47227}"/>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5BBFB982-51F8-07D0-E31E-D01ED53B191F}"/>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5" name="Picture 4" descr="Icon&#10;&#10;Description automatically generated">
            <a:extLst>
              <a:ext uri="{FF2B5EF4-FFF2-40B4-BE49-F238E27FC236}">
                <a16:creationId xmlns:a16="http://schemas.microsoft.com/office/drawing/2014/main" id="{9B504261-F707-745E-DBD8-A38308C36F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Tree>
    <p:extLst>
      <p:ext uri="{BB962C8B-B14F-4D97-AF65-F5344CB8AC3E}">
        <p14:creationId xmlns:p14="http://schemas.microsoft.com/office/powerpoint/2010/main" val="188517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35F4121-5161-6CA6-C0AA-0212A4469B68}"/>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59387" y="4645445"/>
            <a:ext cx="394135" cy="393192"/>
          </a:xfrm>
          <a:prstGeom prst="rect">
            <a:avLst/>
          </a:prstGeom>
        </p:spPr>
      </p:pic>
      <p:sp>
        <p:nvSpPr>
          <p:cNvPr id="14" name="Slide Number Placeholder 5"/>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553522" y="4387209"/>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800">
                <a:solidFill>
                  <a:schemeClr val="tx2"/>
                </a:solidFill>
                <a:latin typeface="Calibri" pitchFamily="34" charset="0"/>
                <a:cs typeface="Calibri" pitchFamily="34" charset="0"/>
              </a:defRPr>
            </a:lvl1pPr>
          </a:lstStyle>
          <a:p>
            <a:endParaRPr lang="en-US" dirty="0">
              <a:solidFill>
                <a:schemeClr val="accent1"/>
              </a:solidFill>
            </a:endParaRPr>
          </a:p>
        </p:txBody>
      </p:sp>
      <p:sp>
        <p:nvSpPr>
          <p:cNvPr id="174084" name="Rectangle 4"/>
          <p:cNvSpPr>
            <a:spLocks noGrp="1" noChangeArrowheads="1"/>
          </p:cNvSpPr>
          <p:nvPr>
            <p:ph type="title"/>
          </p:nvPr>
        </p:nvSpPr>
        <p:spPr bwMode="auto">
          <a:xfrm>
            <a:off x="457200" y="1448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74085" name="Rectangle 5"/>
          <p:cNvSpPr>
            <a:spLocks noGrp="1" noChangeArrowheads="1"/>
          </p:cNvSpPr>
          <p:nvPr>
            <p:ph type="body" idx="1"/>
          </p:nvPr>
        </p:nvSpPr>
        <p:spPr bwMode="auto">
          <a:xfrm>
            <a:off x="457200" y="895350"/>
            <a:ext cx="8229600" cy="36627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E46E431A-E0CD-8E0F-9AEB-398135236A9A}"/>
              </a:ext>
            </a:extLst>
          </p:cNvPr>
          <p:cNvSpPr txBox="1"/>
          <p:nvPr userDrawn="1"/>
        </p:nvSpPr>
        <p:spPr>
          <a:xfrm>
            <a:off x="958850"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©2024 CliftonLarsonAllen LLP</a:t>
            </a:r>
          </a:p>
        </p:txBody>
      </p:sp>
      <p:pic>
        <p:nvPicPr>
          <p:cNvPr id="2" name="Picture 1">
            <a:extLst>
              <a:ext uri="{FF2B5EF4-FFF2-40B4-BE49-F238E27FC236}">
                <a16:creationId xmlns:a16="http://schemas.microsoft.com/office/drawing/2014/main" id="{0759E239-E48E-CE7F-F533-CC01DB976795}"/>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p:blipFill>
        <p:spPr>
          <a:xfrm>
            <a:off x="6583235" y="4670591"/>
            <a:ext cx="1880421" cy="28312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701" r:id="rId3"/>
    <p:sldLayoutId id="2147483700" r:id="rId4"/>
    <p:sldLayoutId id="2147483680" r:id="rId5"/>
    <p:sldLayoutId id="2147483682" r:id="rId6"/>
    <p:sldLayoutId id="2147483698" r:id="rId7"/>
    <p:sldLayoutId id="2147483699" r:id="rId8"/>
    <p:sldLayoutId id="2147483690" r:id="rId9"/>
    <p:sldLayoutId id="2147483694" r:id="rId10"/>
    <p:sldLayoutId id="2147483695" r:id="rId11"/>
    <p:sldLayoutId id="2147483664" r:id="rId12"/>
    <p:sldLayoutId id="2147483665" r:id="rId13"/>
    <p:sldLayoutId id="2147483666" r:id="rId14"/>
    <p:sldLayoutId id="2147483667" r:id="rId15"/>
    <p:sldLayoutId id="2147483668" r:id="rId16"/>
    <p:sldLayoutId id="2147483669" r:id="rId17"/>
    <p:sldLayoutId id="2147483686" r:id="rId18"/>
    <p:sldLayoutId id="2147483670" r:id="rId19"/>
    <p:sldLayoutId id="2147483675" r:id="rId20"/>
    <p:sldLayoutId id="2147483676" r:id="rId21"/>
    <p:sldLayoutId id="2147483696" r:id="rId22"/>
    <p:sldLayoutId id="2147483697" r:id="rId23"/>
  </p:sldLayoutIdLst>
  <p:hf hdr="0" ftr="0" dt="0"/>
  <p:txStyles>
    <p:titleStyle>
      <a:lvl1pPr algn="l" rtl="0" eaLnBrk="1" fontAlgn="base" hangingPunct="1">
        <a:spcBef>
          <a:spcPct val="0"/>
        </a:spcBef>
        <a:spcAft>
          <a:spcPct val="0"/>
        </a:spcAft>
        <a:defRPr sz="3200" b="0">
          <a:solidFill>
            <a:schemeClr val="accent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B7DCE37-844E-41BD-60E3-502AA24B096A}"/>
              </a:ext>
            </a:extLst>
          </p:cNvPr>
          <p:cNvSpPr>
            <a:spLocks noGrp="1"/>
          </p:cNvSpPr>
          <p:nvPr>
            <p:ph type="subTitle" idx="1"/>
          </p:nvPr>
        </p:nvSpPr>
        <p:spPr>
          <a:xfrm>
            <a:off x="620219" y="2571750"/>
            <a:ext cx="7903563" cy="367202"/>
          </a:xfrm>
        </p:spPr>
        <p:txBody>
          <a:bodyPr/>
          <a:lstStyle/>
          <a:p>
            <a:r>
              <a:rPr lang="en-US" dirty="0"/>
              <a:t>June 28, 2024</a:t>
            </a:r>
          </a:p>
        </p:txBody>
      </p:sp>
      <p:sp>
        <p:nvSpPr>
          <p:cNvPr id="3" name="Title 2">
            <a:extLst>
              <a:ext uri="{FF2B5EF4-FFF2-40B4-BE49-F238E27FC236}">
                <a16:creationId xmlns:a16="http://schemas.microsoft.com/office/drawing/2014/main" id="{7973A52E-4329-F558-34F9-2004FC889EB8}"/>
              </a:ext>
            </a:extLst>
          </p:cNvPr>
          <p:cNvSpPr>
            <a:spLocks noGrp="1"/>
          </p:cNvSpPr>
          <p:nvPr>
            <p:ph type="title"/>
          </p:nvPr>
        </p:nvSpPr>
        <p:spPr>
          <a:xfrm>
            <a:off x="620220" y="1065884"/>
            <a:ext cx="7903561" cy="1394460"/>
          </a:xfrm>
        </p:spPr>
        <p:txBody>
          <a:bodyPr/>
          <a:lstStyle/>
          <a:p>
            <a:r>
              <a:rPr lang="en-US"/>
              <a:t>Leveraging The IRA: Direct Pay Credit Opportunities For Higher Education</a:t>
            </a:r>
            <a:endParaRPr lang="en-US" dirty="0"/>
          </a:p>
        </p:txBody>
      </p:sp>
    </p:spTree>
    <p:extLst>
      <p:ext uri="{BB962C8B-B14F-4D97-AF65-F5344CB8AC3E}">
        <p14:creationId xmlns:p14="http://schemas.microsoft.com/office/powerpoint/2010/main" val="123984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A924-E46D-7E29-AE44-00D85A8454B7}"/>
              </a:ext>
            </a:extLst>
          </p:cNvPr>
          <p:cNvSpPr>
            <a:spLocks noGrp="1"/>
          </p:cNvSpPr>
          <p:nvPr>
            <p:ph type="title"/>
          </p:nvPr>
        </p:nvSpPr>
        <p:spPr/>
        <p:txBody>
          <a:bodyPr/>
          <a:lstStyle/>
          <a:p>
            <a:r>
              <a:rPr lang="en-US" dirty="0"/>
              <a:t>Section 30C Alternative Fuel Refueling Credit</a:t>
            </a:r>
          </a:p>
        </p:txBody>
      </p:sp>
      <p:sp>
        <p:nvSpPr>
          <p:cNvPr id="3" name="Content Placeholder 2">
            <a:extLst>
              <a:ext uri="{FF2B5EF4-FFF2-40B4-BE49-F238E27FC236}">
                <a16:creationId xmlns:a16="http://schemas.microsoft.com/office/drawing/2014/main" id="{15B98477-FE78-BB50-505C-0669745F7E60}"/>
              </a:ext>
            </a:extLst>
          </p:cNvPr>
          <p:cNvSpPr>
            <a:spLocks noGrp="1"/>
          </p:cNvSpPr>
          <p:nvPr>
            <p:ph idx="1"/>
          </p:nvPr>
        </p:nvSpPr>
        <p:spPr/>
        <p:txBody>
          <a:bodyPr/>
          <a:lstStyle/>
          <a:p>
            <a:pPr lvl="0"/>
            <a:r>
              <a:rPr lang="en-US" sz="2000" dirty="0"/>
              <a:t>6% of the cost of any single item of qualified property not meeting PWA, up to $100,000</a:t>
            </a:r>
            <a:endParaRPr lang="en-US" sz="2000" b="1" dirty="0"/>
          </a:p>
          <a:p>
            <a:pPr lvl="0"/>
            <a:r>
              <a:rPr lang="en-US" sz="2000" dirty="0"/>
              <a:t>30% of the cost of qualified property if PWA is met, up to $100,000</a:t>
            </a:r>
          </a:p>
          <a:p>
            <a:pPr lvl="0"/>
            <a:r>
              <a:rPr lang="en-US" sz="2000" dirty="0"/>
              <a:t>Qualified property must be installed in locations that meet the following census tract requirements:</a:t>
            </a:r>
          </a:p>
          <a:p>
            <a:pPr lvl="1"/>
            <a:r>
              <a:rPr lang="en-US" sz="1800" dirty="0"/>
              <a:t>The census tract is not an urban area</a:t>
            </a:r>
          </a:p>
          <a:p>
            <a:pPr lvl="1"/>
            <a:r>
              <a:rPr lang="en-US" sz="1800" dirty="0"/>
              <a:t>A population census tract where the poverty rate is at least 20%; or</a:t>
            </a:r>
          </a:p>
          <a:p>
            <a:pPr lvl="1"/>
            <a:r>
              <a:rPr lang="en-US" sz="1800" dirty="0"/>
              <a:t>Metropolitan and non-metropolitan area census tract where the median family income is does not exceed 80% of the state median family income level</a:t>
            </a:r>
          </a:p>
          <a:p>
            <a:pPr lvl="0"/>
            <a:endParaRPr lang="en-US" b="1" dirty="0"/>
          </a:p>
          <a:p>
            <a:endParaRPr lang="en-US" sz="2000" dirty="0"/>
          </a:p>
        </p:txBody>
      </p:sp>
      <p:sp>
        <p:nvSpPr>
          <p:cNvPr id="4" name="Slide Number Placeholder 3">
            <a:extLst>
              <a:ext uri="{FF2B5EF4-FFF2-40B4-BE49-F238E27FC236}">
                <a16:creationId xmlns:a16="http://schemas.microsoft.com/office/drawing/2014/main" id="{C2CA3A7D-70E6-2830-4E4A-8585195DC443}"/>
              </a:ext>
            </a:extLst>
          </p:cNvPr>
          <p:cNvSpPr>
            <a:spLocks noGrp="1"/>
          </p:cNvSpPr>
          <p:nvPr>
            <p:ph type="sldNum" sz="quarter" idx="4"/>
          </p:nvPr>
        </p:nvSpPr>
        <p:spPr/>
        <p:txBody>
          <a:bodyPr/>
          <a:lstStyle/>
          <a:p>
            <a:fld id="{6DAB3F6F-6A30-410C-8DAB-3E7769D71CBC}" type="slidenum">
              <a:rPr lang="en-US" smtClean="0"/>
              <a:pPr/>
              <a:t>10</a:t>
            </a:fld>
            <a:endParaRPr lang="en-US" dirty="0"/>
          </a:p>
        </p:txBody>
      </p:sp>
    </p:spTree>
    <p:extLst>
      <p:ext uri="{BB962C8B-B14F-4D97-AF65-F5344CB8AC3E}">
        <p14:creationId xmlns:p14="http://schemas.microsoft.com/office/powerpoint/2010/main" val="397443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9FA7-AFB8-A033-B116-E46D112A8613}"/>
              </a:ext>
            </a:extLst>
          </p:cNvPr>
          <p:cNvSpPr>
            <a:spLocks noGrp="1"/>
          </p:cNvSpPr>
          <p:nvPr>
            <p:ph type="title"/>
          </p:nvPr>
        </p:nvSpPr>
        <p:spPr>
          <a:xfrm>
            <a:off x="457200" y="144838"/>
            <a:ext cx="8229600" cy="685800"/>
          </a:xfrm>
        </p:spPr>
        <p:txBody>
          <a:bodyPr wrap="square" anchor="ctr">
            <a:noAutofit/>
          </a:bodyPr>
          <a:lstStyle/>
          <a:p>
            <a:r>
              <a:rPr lang="en-US" dirty="0"/>
              <a:t>Section 45W Clean Vehicle Credit </a:t>
            </a:r>
          </a:p>
        </p:txBody>
      </p:sp>
      <p:graphicFrame>
        <p:nvGraphicFramePr>
          <p:cNvPr id="15" name="Content Placeholder 2">
            <a:extLst>
              <a:ext uri="{FF2B5EF4-FFF2-40B4-BE49-F238E27FC236}">
                <a16:creationId xmlns:a16="http://schemas.microsoft.com/office/drawing/2014/main" id="{FAF5D4AC-015C-7002-F655-192292B54B53}"/>
              </a:ext>
            </a:extLst>
          </p:cNvPr>
          <p:cNvGraphicFramePr>
            <a:graphicFrameLocks noGrp="1"/>
          </p:cNvGraphicFramePr>
          <p:nvPr>
            <p:ph idx="1"/>
          </p:nvPr>
        </p:nvGraphicFramePr>
        <p:xfrm>
          <a:off x="457200" y="804672"/>
          <a:ext cx="8229600" cy="3672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434EDBA-B0B2-7AC3-C9B0-31E3307DD4D6}"/>
              </a:ext>
            </a:extLst>
          </p:cNvPr>
          <p:cNvSpPr>
            <a:spLocks noGrp="1"/>
          </p:cNvSpPr>
          <p:nvPr>
            <p:ph type="sldNum" sz="quarter" idx="4"/>
          </p:nvPr>
        </p:nvSpPr>
        <p:spPr>
          <a:xfrm>
            <a:off x="8572280" y="4670591"/>
            <a:ext cx="395782" cy="342900"/>
          </a:xfrm>
        </p:spPr>
        <p:txBody>
          <a:bodyPr wrap="square" anchor="ctr">
            <a:noAutofit/>
          </a:bodyPr>
          <a:lstStyle/>
          <a:p>
            <a:pPr>
              <a:spcAft>
                <a:spcPts val="600"/>
              </a:spcAft>
            </a:pPr>
            <a:fld id="{6DAB3F6F-6A30-410C-8DAB-3E7769D71CBC}" type="slidenum">
              <a:rPr lang="en-US" smtClean="0"/>
              <a:pPr>
                <a:spcAft>
                  <a:spcPts val="600"/>
                </a:spcAft>
              </a:pPr>
              <a:t>11</a:t>
            </a:fld>
            <a:endParaRPr lang="en-US" dirty="0"/>
          </a:p>
        </p:txBody>
      </p:sp>
    </p:spTree>
    <p:extLst>
      <p:ext uri="{BB962C8B-B14F-4D97-AF65-F5344CB8AC3E}">
        <p14:creationId xmlns:p14="http://schemas.microsoft.com/office/powerpoint/2010/main" val="220108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BC9653-599A-B42B-8168-8EBF5F9A5D85}"/>
              </a:ext>
            </a:extLst>
          </p:cNvPr>
          <p:cNvSpPr>
            <a:spLocks noGrp="1"/>
          </p:cNvSpPr>
          <p:nvPr>
            <p:ph type="ctrTitle"/>
          </p:nvPr>
        </p:nvSpPr>
        <p:spPr/>
        <p:txBody>
          <a:bodyPr/>
          <a:lstStyle/>
          <a:p>
            <a:r>
              <a:rPr lang="en-US" dirty="0"/>
              <a:t>Bonus Credits </a:t>
            </a:r>
          </a:p>
        </p:txBody>
      </p:sp>
      <p:sp>
        <p:nvSpPr>
          <p:cNvPr id="4" name="Slide Number Placeholder 3">
            <a:extLst>
              <a:ext uri="{FF2B5EF4-FFF2-40B4-BE49-F238E27FC236}">
                <a16:creationId xmlns:a16="http://schemas.microsoft.com/office/drawing/2014/main" id="{31196321-8E9F-F3BD-43C1-5F6BDFC2B99C}"/>
              </a:ext>
            </a:extLst>
          </p:cNvPr>
          <p:cNvSpPr>
            <a:spLocks noGrp="1"/>
          </p:cNvSpPr>
          <p:nvPr>
            <p:ph type="sldNum" sz="quarter" idx="4"/>
          </p:nvPr>
        </p:nvSpPr>
        <p:spPr/>
        <p:txBody>
          <a:bodyPr/>
          <a:lstStyle/>
          <a:p>
            <a:fld id="{6DAB3F6F-6A30-410C-8DAB-3E7769D71CBC}" type="slidenum">
              <a:rPr lang="en-US" smtClean="0"/>
              <a:pPr/>
              <a:t>12</a:t>
            </a:fld>
            <a:endParaRPr lang="en-US" dirty="0"/>
          </a:p>
        </p:txBody>
      </p:sp>
    </p:spTree>
    <p:extLst>
      <p:ext uri="{BB962C8B-B14F-4D97-AF65-F5344CB8AC3E}">
        <p14:creationId xmlns:p14="http://schemas.microsoft.com/office/powerpoint/2010/main" val="86717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4CC1-5FD6-D912-5D49-4C77A051D42E}"/>
              </a:ext>
            </a:extLst>
          </p:cNvPr>
          <p:cNvSpPr>
            <a:spLocks noGrp="1"/>
          </p:cNvSpPr>
          <p:nvPr>
            <p:ph type="title"/>
          </p:nvPr>
        </p:nvSpPr>
        <p:spPr/>
        <p:txBody>
          <a:bodyPr/>
          <a:lstStyle/>
          <a:p>
            <a:r>
              <a:rPr lang="en-US" dirty="0"/>
              <a:t>Prevailing Wage And Apprenticeship (PWA)</a:t>
            </a:r>
          </a:p>
        </p:txBody>
      </p:sp>
      <p:sp>
        <p:nvSpPr>
          <p:cNvPr id="3" name="Content Placeholder 2">
            <a:extLst>
              <a:ext uri="{FF2B5EF4-FFF2-40B4-BE49-F238E27FC236}">
                <a16:creationId xmlns:a16="http://schemas.microsoft.com/office/drawing/2014/main" id="{DF141F2D-1001-CB07-9CEF-932BDBBCCEF3}"/>
              </a:ext>
            </a:extLst>
          </p:cNvPr>
          <p:cNvSpPr>
            <a:spLocks noGrp="1"/>
          </p:cNvSpPr>
          <p:nvPr>
            <p:ph idx="1"/>
          </p:nvPr>
        </p:nvSpPr>
        <p:spPr/>
        <p:txBody>
          <a:bodyPr/>
          <a:lstStyle/>
          <a:p>
            <a:r>
              <a:rPr lang="en-US" sz="2000" dirty="0"/>
              <a:t>Increases base credit by 5X (from 6% to 30%) – if project meets 1-MW or construction date exceptions, PWA is not needed</a:t>
            </a:r>
          </a:p>
          <a:p>
            <a:r>
              <a:rPr lang="en-US" sz="2000" dirty="0"/>
              <a:t>Requires that all laborers and mechanics employed on an energy construction project are paid at least the prevailing wage rates for the type of work performed in the geographic area of the facility as determined by the Department of Labor in accordance with the Davis-Bacon Act</a:t>
            </a:r>
          </a:p>
          <a:p>
            <a:r>
              <a:rPr lang="en-US" sz="2000" dirty="0"/>
              <a:t>Must maintain strict recordkeeping of each laborer or mechanic’s hourly rates, hours worked, deductions from wages, and actual wages paid, among other records. </a:t>
            </a:r>
          </a:p>
          <a:p>
            <a:pPr lvl="1"/>
            <a:r>
              <a:rPr lang="en-US" sz="1800" dirty="0"/>
              <a:t>Records typically provided by construction contractor</a:t>
            </a:r>
          </a:p>
          <a:p>
            <a:endParaRPr lang="en-US" sz="2000" dirty="0"/>
          </a:p>
        </p:txBody>
      </p:sp>
      <p:sp>
        <p:nvSpPr>
          <p:cNvPr id="4" name="Slide Number Placeholder 3">
            <a:extLst>
              <a:ext uri="{FF2B5EF4-FFF2-40B4-BE49-F238E27FC236}">
                <a16:creationId xmlns:a16="http://schemas.microsoft.com/office/drawing/2014/main" id="{00C53F32-D2C7-19E6-356B-2340BBDDAE46}"/>
              </a:ext>
            </a:extLst>
          </p:cNvPr>
          <p:cNvSpPr>
            <a:spLocks noGrp="1"/>
          </p:cNvSpPr>
          <p:nvPr>
            <p:ph type="sldNum" sz="quarter" idx="4"/>
          </p:nvPr>
        </p:nvSpPr>
        <p:spPr/>
        <p:txBody>
          <a:bodyPr/>
          <a:lstStyle/>
          <a:p>
            <a:fld id="{6DAB3F6F-6A30-410C-8DAB-3E7769D71CBC}" type="slidenum">
              <a:rPr lang="en-US" smtClean="0"/>
              <a:pPr/>
              <a:t>13</a:t>
            </a:fld>
            <a:endParaRPr lang="en-US" dirty="0"/>
          </a:p>
        </p:txBody>
      </p:sp>
    </p:spTree>
    <p:extLst>
      <p:ext uri="{BB962C8B-B14F-4D97-AF65-F5344CB8AC3E}">
        <p14:creationId xmlns:p14="http://schemas.microsoft.com/office/powerpoint/2010/main" val="387543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4CC1-5FD6-D912-5D49-4C77A051D42E}"/>
              </a:ext>
            </a:extLst>
          </p:cNvPr>
          <p:cNvSpPr>
            <a:spLocks noGrp="1"/>
          </p:cNvSpPr>
          <p:nvPr>
            <p:ph type="title"/>
          </p:nvPr>
        </p:nvSpPr>
        <p:spPr/>
        <p:txBody>
          <a:bodyPr/>
          <a:lstStyle/>
          <a:p>
            <a:r>
              <a:rPr lang="en-US" dirty="0"/>
              <a:t>Prevailing Wage And Apprenticeship (PWA)</a:t>
            </a:r>
          </a:p>
        </p:txBody>
      </p:sp>
      <p:sp>
        <p:nvSpPr>
          <p:cNvPr id="3" name="Content Placeholder 2">
            <a:extLst>
              <a:ext uri="{FF2B5EF4-FFF2-40B4-BE49-F238E27FC236}">
                <a16:creationId xmlns:a16="http://schemas.microsoft.com/office/drawing/2014/main" id="{DF141F2D-1001-CB07-9CEF-932BDBBCCEF3}"/>
              </a:ext>
            </a:extLst>
          </p:cNvPr>
          <p:cNvSpPr>
            <a:spLocks noGrp="1"/>
          </p:cNvSpPr>
          <p:nvPr>
            <p:ph idx="1"/>
          </p:nvPr>
        </p:nvSpPr>
        <p:spPr/>
        <p:txBody>
          <a:bodyPr/>
          <a:lstStyle/>
          <a:p>
            <a:r>
              <a:rPr lang="en-US" sz="1800" dirty="0"/>
              <a:t>A taxpayer and its contractors and subcontractors who employ four or more workers on an energy construction project (including repair work) must hire at least one qualified apprentice</a:t>
            </a:r>
          </a:p>
          <a:p>
            <a:r>
              <a:rPr lang="en-US" sz="1800" dirty="0"/>
              <a:t>For construction beginning in 2023, at least 12.5% of the total labor hours on a construction project (including repair work) must be performed by a qualified apprentice from a registered apprenticeship program</a:t>
            </a:r>
          </a:p>
          <a:p>
            <a:pPr lvl="1"/>
            <a:r>
              <a:rPr lang="en-US" sz="1600" dirty="0"/>
              <a:t>This percentage increases to 15% for projects beginning in 2024 or after</a:t>
            </a:r>
          </a:p>
          <a:p>
            <a:r>
              <a:rPr lang="en-US" sz="1800" dirty="0"/>
              <a:t>Good faith exception for apprenticeship requirements if qualified apprentices have been requested from a registered apprenticeship program and either (i) the request was denied for reasons other than the taxpayer, contractor, or subcontractor’s refusal to comply with the program’s standards and requirements, or (ii) the program failed to respond within five business days of receiving a request</a:t>
            </a:r>
          </a:p>
          <a:p>
            <a:endParaRPr lang="en-US" sz="1400" dirty="0"/>
          </a:p>
        </p:txBody>
      </p:sp>
      <p:sp>
        <p:nvSpPr>
          <p:cNvPr id="4" name="Slide Number Placeholder 3">
            <a:extLst>
              <a:ext uri="{FF2B5EF4-FFF2-40B4-BE49-F238E27FC236}">
                <a16:creationId xmlns:a16="http://schemas.microsoft.com/office/drawing/2014/main" id="{00C53F32-D2C7-19E6-356B-2340BBDDAE46}"/>
              </a:ext>
            </a:extLst>
          </p:cNvPr>
          <p:cNvSpPr>
            <a:spLocks noGrp="1"/>
          </p:cNvSpPr>
          <p:nvPr>
            <p:ph type="sldNum" sz="quarter" idx="4"/>
          </p:nvPr>
        </p:nvSpPr>
        <p:spPr/>
        <p:txBody>
          <a:bodyPr/>
          <a:lstStyle/>
          <a:p>
            <a:fld id="{6DAB3F6F-6A30-410C-8DAB-3E7769D71CBC}" type="slidenum">
              <a:rPr lang="en-US" smtClean="0"/>
              <a:pPr/>
              <a:t>14</a:t>
            </a:fld>
            <a:endParaRPr lang="en-US" dirty="0"/>
          </a:p>
        </p:txBody>
      </p:sp>
    </p:spTree>
    <p:extLst>
      <p:ext uri="{BB962C8B-B14F-4D97-AF65-F5344CB8AC3E}">
        <p14:creationId xmlns:p14="http://schemas.microsoft.com/office/powerpoint/2010/main" val="116750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C47A6E-FE60-20D3-DA8E-E5017E83FBA5}"/>
              </a:ext>
            </a:extLst>
          </p:cNvPr>
          <p:cNvSpPr>
            <a:spLocks noGrp="1"/>
          </p:cNvSpPr>
          <p:nvPr>
            <p:ph type="sldNum" sz="quarter" idx="4"/>
          </p:nvPr>
        </p:nvSpPr>
        <p:spPr>
          <a:xfrm>
            <a:off x="8572280" y="4670591"/>
            <a:ext cx="395782" cy="342900"/>
          </a:xfrm>
        </p:spPr>
        <p:txBody>
          <a:bodyPr wrap="square" anchor="ctr">
            <a:noAutofit/>
          </a:bodyPr>
          <a:lstStyle/>
          <a:p>
            <a:pPr>
              <a:spcAft>
                <a:spcPts val="600"/>
              </a:spcAft>
            </a:pPr>
            <a:fld id="{6DAB3F6F-6A30-410C-8DAB-3E7769D71CBC}" type="slidenum">
              <a:rPr lang="en-US" smtClean="0"/>
              <a:pPr>
                <a:spcAft>
                  <a:spcPts val="600"/>
                </a:spcAft>
              </a:pPr>
              <a:t>15</a:t>
            </a:fld>
            <a:endParaRPr lang="en-US" dirty="0"/>
          </a:p>
        </p:txBody>
      </p:sp>
      <p:sp>
        <p:nvSpPr>
          <p:cNvPr id="3" name="Content Placeholder 2">
            <a:extLst>
              <a:ext uri="{FF2B5EF4-FFF2-40B4-BE49-F238E27FC236}">
                <a16:creationId xmlns:a16="http://schemas.microsoft.com/office/drawing/2014/main" id="{335FE52B-9649-CDBF-60B9-7495C5A4D024}"/>
              </a:ext>
            </a:extLst>
          </p:cNvPr>
          <p:cNvSpPr>
            <a:spLocks noGrp="1"/>
          </p:cNvSpPr>
          <p:nvPr>
            <p:ph sz="half" idx="1"/>
          </p:nvPr>
        </p:nvSpPr>
        <p:spPr>
          <a:xfrm>
            <a:off x="457200" y="842772"/>
            <a:ext cx="4038600" cy="3741974"/>
          </a:xfrm>
        </p:spPr>
        <p:txBody>
          <a:bodyPr wrap="square" anchor="t">
            <a:noAutofit/>
          </a:bodyPr>
          <a:lstStyle/>
          <a:p>
            <a:pPr>
              <a:lnSpc>
                <a:spcPct val="90000"/>
              </a:lnSpc>
            </a:pPr>
            <a:r>
              <a:rPr lang="en-US" sz="1600" dirty="0"/>
              <a:t>Projects are eligible for an additional bonus credit of 10% (2% if 5X multiplier not met) if the following conditions are met:</a:t>
            </a:r>
          </a:p>
          <a:p>
            <a:pPr lvl="1">
              <a:lnSpc>
                <a:spcPct val="90000"/>
              </a:lnSpc>
            </a:pPr>
            <a:r>
              <a:rPr lang="en-US" sz="1600" dirty="0"/>
              <a:t>100% of any steel or iron that is a component of the facility is manufactured in the United States</a:t>
            </a:r>
          </a:p>
          <a:p>
            <a:pPr lvl="1">
              <a:lnSpc>
                <a:spcPct val="90000"/>
              </a:lnSpc>
            </a:pPr>
            <a:r>
              <a:rPr lang="en-US" sz="1600" dirty="0"/>
              <a:t>Not less than the applicable percentage of the manufactured components of the facility are manufactured in the United States:</a:t>
            </a:r>
          </a:p>
          <a:p>
            <a:pPr lvl="2">
              <a:lnSpc>
                <a:spcPct val="90000"/>
              </a:lnSpc>
            </a:pPr>
            <a:r>
              <a:rPr lang="en-US" sz="1400" dirty="0"/>
              <a:t>40% in 2024</a:t>
            </a:r>
          </a:p>
          <a:p>
            <a:pPr lvl="2">
              <a:lnSpc>
                <a:spcPct val="90000"/>
              </a:lnSpc>
            </a:pPr>
            <a:r>
              <a:rPr lang="en-US" sz="1400" dirty="0"/>
              <a:t>45% in 2025</a:t>
            </a:r>
          </a:p>
          <a:p>
            <a:pPr lvl="2">
              <a:lnSpc>
                <a:spcPct val="90000"/>
              </a:lnSpc>
            </a:pPr>
            <a:r>
              <a:rPr lang="en-US" sz="1400" dirty="0"/>
              <a:t>50% in 2026</a:t>
            </a:r>
          </a:p>
          <a:p>
            <a:pPr lvl="2">
              <a:lnSpc>
                <a:spcPct val="90000"/>
              </a:lnSpc>
            </a:pPr>
            <a:r>
              <a:rPr lang="en-US" sz="1400" dirty="0"/>
              <a:t>55% in 2027</a:t>
            </a:r>
          </a:p>
          <a:p>
            <a:pPr lvl="1">
              <a:lnSpc>
                <a:spcPct val="90000"/>
              </a:lnSpc>
            </a:pPr>
            <a:endParaRPr lang="en-US" sz="1600" dirty="0"/>
          </a:p>
        </p:txBody>
      </p:sp>
      <p:sp>
        <p:nvSpPr>
          <p:cNvPr id="2" name="Title 1">
            <a:extLst>
              <a:ext uri="{FF2B5EF4-FFF2-40B4-BE49-F238E27FC236}">
                <a16:creationId xmlns:a16="http://schemas.microsoft.com/office/drawing/2014/main" id="{DA7D94E4-A646-C313-5772-2E2C2D90C086}"/>
              </a:ext>
            </a:extLst>
          </p:cNvPr>
          <p:cNvSpPr>
            <a:spLocks noGrp="1"/>
          </p:cNvSpPr>
          <p:nvPr>
            <p:ph type="title"/>
          </p:nvPr>
        </p:nvSpPr>
        <p:spPr>
          <a:xfrm>
            <a:off x="457200" y="73152"/>
            <a:ext cx="8229600" cy="685800"/>
          </a:xfrm>
        </p:spPr>
        <p:txBody>
          <a:bodyPr wrap="square" anchor="ctr">
            <a:noAutofit/>
          </a:bodyPr>
          <a:lstStyle/>
          <a:p>
            <a:r>
              <a:rPr lang="en-US" dirty="0"/>
              <a:t>Domestic Content Bonus </a:t>
            </a:r>
          </a:p>
        </p:txBody>
      </p:sp>
      <p:graphicFrame>
        <p:nvGraphicFramePr>
          <p:cNvPr id="6" name="Content Placeholder 5">
            <a:extLst>
              <a:ext uri="{FF2B5EF4-FFF2-40B4-BE49-F238E27FC236}">
                <a16:creationId xmlns:a16="http://schemas.microsoft.com/office/drawing/2014/main" id="{818AEBDD-6853-3C78-5D71-D31A3891140D}"/>
              </a:ext>
            </a:extLst>
          </p:cNvPr>
          <p:cNvGraphicFramePr>
            <a:graphicFrameLocks noGrp="1"/>
          </p:cNvGraphicFramePr>
          <p:nvPr>
            <p:ph sz="half" idx="2"/>
          </p:nvPr>
        </p:nvGraphicFramePr>
        <p:xfrm>
          <a:off x="4648200" y="838200"/>
          <a:ext cx="4038600" cy="3741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69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183215-7864-CF6E-8D78-64BEBF081E0A}"/>
              </a:ext>
            </a:extLst>
          </p:cNvPr>
          <p:cNvSpPr>
            <a:spLocks noGrp="1"/>
          </p:cNvSpPr>
          <p:nvPr>
            <p:ph type="title"/>
          </p:nvPr>
        </p:nvSpPr>
        <p:spPr/>
        <p:txBody>
          <a:bodyPr/>
          <a:lstStyle/>
          <a:p>
            <a:r>
              <a:rPr lang="en-US" dirty="0"/>
              <a:t>Domestic Content </a:t>
            </a:r>
          </a:p>
        </p:txBody>
      </p:sp>
      <p:sp>
        <p:nvSpPr>
          <p:cNvPr id="6" name="Content Placeholder 5">
            <a:extLst>
              <a:ext uri="{FF2B5EF4-FFF2-40B4-BE49-F238E27FC236}">
                <a16:creationId xmlns:a16="http://schemas.microsoft.com/office/drawing/2014/main" id="{A8978516-0923-A6C1-BCE8-949AFBF472DE}"/>
              </a:ext>
            </a:extLst>
          </p:cNvPr>
          <p:cNvSpPr>
            <a:spLocks noGrp="1"/>
          </p:cNvSpPr>
          <p:nvPr>
            <p:ph idx="1"/>
          </p:nvPr>
        </p:nvSpPr>
        <p:spPr/>
        <p:txBody>
          <a:bodyPr/>
          <a:lstStyle/>
          <a:p>
            <a:r>
              <a:rPr lang="en-US" sz="1800" dirty="0"/>
              <a:t>Credits (not just bonus credits) are reduced beginning in 2024 if DC isn’t met (unless 1-MW exception applies)</a:t>
            </a:r>
          </a:p>
          <a:p>
            <a:pPr lvl="1"/>
            <a:r>
              <a:rPr lang="en-US" sz="1600" dirty="0"/>
              <a:t>90% of base amount in 2024</a:t>
            </a:r>
          </a:p>
          <a:p>
            <a:pPr lvl="1"/>
            <a:r>
              <a:rPr lang="en-US" sz="1600" dirty="0"/>
              <a:t>85% of base amount in 2025, and </a:t>
            </a:r>
          </a:p>
          <a:p>
            <a:pPr lvl="1"/>
            <a:r>
              <a:rPr lang="en-US" sz="1600" dirty="0"/>
              <a:t>0% for projects that begin construction after Dec. 31, 2025</a:t>
            </a:r>
          </a:p>
          <a:p>
            <a:r>
              <a:rPr lang="en-US" sz="1800" dirty="0"/>
              <a:t>Notice 2024-41 provides elective safe harbor for solar, land-based wind, and battery energy storage systems.</a:t>
            </a:r>
          </a:p>
          <a:p>
            <a:pPr lvl="1"/>
            <a:r>
              <a:rPr lang="en-US" sz="1600" dirty="0"/>
              <a:t>Uses assigned cost percentages for appliable projects</a:t>
            </a:r>
          </a:p>
          <a:p>
            <a:pPr lvl="1"/>
            <a:r>
              <a:rPr lang="en-US" sz="1600" dirty="0"/>
              <a:t>If elected, must use in its entirety for that project</a:t>
            </a:r>
          </a:p>
          <a:p>
            <a:r>
              <a:rPr lang="en-US" sz="1800" dirty="0"/>
              <a:t>In practice, DC has been contentious</a:t>
            </a:r>
          </a:p>
          <a:p>
            <a:pPr lvl="1"/>
            <a:r>
              <a:rPr lang="en-US" sz="1600" dirty="0"/>
              <a:t>Manufacturers are reluctant to hand over cost data </a:t>
            </a:r>
          </a:p>
          <a:p>
            <a:pPr lvl="1"/>
            <a:r>
              <a:rPr lang="en-US" sz="1600" dirty="0"/>
              <a:t>Safe harbor should simplify things to some extent </a:t>
            </a:r>
          </a:p>
        </p:txBody>
      </p:sp>
      <p:sp>
        <p:nvSpPr>
          <p:cNvPr id="5" name="Slide Number Placeholder 4">
            <a:extLst>
              <a:ext uri="{FF2B5EF4-FFF2-40B4-BE49-F238E27FC236}">
                <a16:creationId xmlns:a16="http://schemas.microsoft.com/office/drawing/2014/main" id="{0FBB26F3-DBE2-34C0-9C37-A9DC7E4D18D9}"/>
              </a:ext>
            </a:extLst>
          </p:cNvPr>
          <p:cNvSpPr>
            <a:spLocks noGrp="1"/>
          </p:cNvSpPr>
          <p:nvPr>
            <p:ph type="sldNum" sz="quarter" idx="4"/>
          </p:nvPr>
        </p:nvSpPr>
        <p:spPr/>
        <p:txBody>
          <a:bodyPr/>
          <a:lstStyle/>
          <a:p>
            <a:fld id="{6DAB3F6F-6A30-410C-8DAB-3E7769D71CBC}" type="slidenum">
              <a:rPr lang="en-US" smtClean="0"/>
              <a:pPr/>
              <a:t>16</a:t>
            </a:fld>
            <a:endParaRPr lang="en-US" dirty="0"/>
          </a:p>
        </p:txBody>
      </p:sp>
    </p:spTree>
    <p:extLst>
      <p:ext uri="{BB962C8B-B14F-4D97-AF65-F5344CB8AC3E}">
        <p14:creationId xmlns:p14="http://schemas.microsoft.com/office/powerpoint/2010/main" val="137971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94E4-A646-C313-5772-2E2C2D90C086}"/>
              </a:ext>
            </a:extLst>
          </p:cNvPr>
          <p:cNvSpPr>
            <a:spLocks noGrp="1"/>
          </p:cNvSpPr>
          <p:nvPr>
            <p:ph type="title"/>
          </p:nvPr>
        </p:nvSpPr>
        <p:spPr>
          <a:xfrm>
            <a:off x="457200" y="144838"/>
            <a:ext cx="8229600" cy="685800"/>
          </a:xfrm>
        </p:spPr>
        <p:txBody>
          <a:bodyPr wrap="square" anchor="ctr">
            <a:noAutofit/>
          </a:bodyPr>
          <a:lstStyle/>
          <a:p>
            <a:r>
              <a:rPr lang="en-US" dirty="0"/>
              <a:t>Energy Communities </a:t>
            </a:r>
          </a:p>
        </p:txBody>
      </p:sp>
      <p:sp>
        <p:nvSpPr>
          <p:cNvPr id="3" name="Content Placeholder 2">
            <a:extLst>
              <a:ext uri="{FF2B5EF4-FFF2-40B4-BE49-F238E27FC236}">
                <a16:creationId xmlns:a16="http://schemas.microsoft.com/office/drawing/2014/main" id="{335FE52B-9649-CDBF-60B9-7495C5A4D024}"/>
              </a:ext>
            </a:extLst>
          </p:cNvPr>
          <p:cNvSpPr>
            <a:spLocks noGrp="1"/>
          </p:cNvSpPr>
          <p:nvPr>
            <p:ph idx="1"/>
          </p:nvPr>
        </p:nvSpPr>
        <p:spPr/>
        <p:txBody>
          <a:bodyPr/>
          <a:lstStyle/>
          <a:p>
            <a:r>
              <a:rPr lang="en-US" sz="2000" dirty="0">
                <a:solidFill>
                  <a:srgbClr val="414142"/>
                </a:solidFill>
              </a:rPr>
              <a:t>Projects are eligible for an additional bonus credit of 2% (10% if 5X multiplier applied) if the facility is located in any of the following:</a:t>
            </a:r>
          </a:p>
          <a:p>
            <a:pPr lvl="1"/>
            <a:r>
              <a:rPr lang="en-US" sz="1800" dirty="0">
                <a:solidFill>
                  <a:srgbClr val="414142"/>
                </a:solidFill>
              </a:rPr>
              <a:t>A brownfield site</a:t>
            </a:r>
          </a:p>
          <a:p>
            <a:pPr lvl="1"/>
            <a:r>
              <a:rPr lang="en-US" sz="1800" dirty="0">
                <a:solidFill>
                  <a:srgbClr val="414142"/>
                </a:solidFill>
              </a:rPr>
              <a:t>An area that:</a:t>
            </a:r>
          </a:p>
          <a:p>
            <a:pPr lvl="2"/>
            <a:r>
              <a:rPr lang="en-US" sz="1600" b="0" i="0" u="none" strike="noStrike" baseline="0" dirty="0">
                <a:solidFill>
                  <a:schemeClr val="tx2">
                    <a:lumMod val="100000"/>
                  </a:schemeClr>
                </a:solidFill>
              </a:rPr>
              <a:t>Has (or, at any time during the period beginning after December 31, 2009, had) 0.17% or greater direct employment or 25% or greater local tax revenues related to the extraction, processing, transport, or storage of coal, oil, or natural gas, or</a:t>
            </a:r>
          </a:p>
          <a:p>
            <a:pPr lvl="2"/>
            <a:r>
              <a:rPr lang="en-US" sz="1600" b="0" i="0" u="none" strike="noStrike" baseline="0" dirty="0">
                <a:solidFill>
                  <a:schemeClr val="tx2">
                    <a:lumMod val="100000"/>
                  </a:schemeClr>
                </a:solidFill>
              </a:rPr>
              <a:t>Has an unemployment rate above the national average for the previous year, or</a:t>
            </a:r>
          </a:p>
          <a:p>
            <a:pPr lvl="2"/>
            <a:r>
              <a:rPr lang="en-US" sz="1600" b="0" i="0" u="none" strike="noStrike" baseline="0" dirty="0">
                <a:solidFill>
                  <a:schemeClr val="tx2">
                    <a:lumMod val="100000"/>
                  </a:schemeClr>
                </a:solidFill>
              </a:rPr>
              <a:t>Has a census tract or a census tract that is adjoining a census tract in which a coal mine has closed after 1999 or a coal-fired electric generating unit was retired after 2009</a:t>
            </a:r>
          </a:p>
          <a:p>
            <a:pPr lvl="3"/>
            <a:endParaRPr lang="en-US" dirty="0"/>
          </a:p>
        </p:txBody>
      </p:sp>
      <p:sp>
        <p:nvSpPr>
          <p:cNvPr id="4" name="Slide Number Placeholder 3">
            <a:extLst>
              <a:ext uri="{FF2B5EF4-FFF2-40B4-BE49-F238E27FC236}">
                <a16:creationId xmlns:a16="http://schemas.microsoft.com/office/drawing/2014/main" id="{CFC47A6E-FE60-20D3-DA8E-E5017E83FBA5}"/>
              </a:ext>
            </a:extLst>
          </p:cNvPr>
          <p:cNvSpPr>
            <a:spLocks noGrp="1"/>
          </p:cNvSpPr>
          <p:nvPr>
            <p:ph type="sldNum" sz="quarter" idx="4"/>
          </p:nvPr>
        </p:nvSpPr>
        <p:spPr/>
        <p:txBody>
          <a:bodyPr/>
          <a:lstStyle/>
          <a:p>
            <a:fld id="{6DAB3F6F-6A30-410C-8DAB-3E7769D71CBC}" type="slidenum">
              <a:rPr lang="en-US" smtClean="0"/>
              <a:pPr/>
              <a:t>17</a:t>
            </a:fld>
            <a:endParaRPr lang="en-US" dirty="0"/>
          </a:p>
        </p:txBody>
      </p:sp>
    </p:spTree>
    <p:extLst>
      <p:ext uri="{BB962C8B-B14F-4D97-AF65-F5344CB8AC3E}">
        <p14:creationId xmlns:p14="http://schemas.microsoft.com/office/powerpoint/2010/main" val="1863867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C600-7D95-7132-51DA-F77F647280A2}"/>
              </a:ext>
            </a:extLst>
          </p:cNvPr>
          <p:cNvSpPr>
            <a:spLocks noGrp="1"/>
          </p:cNvSpPr>
          <p:nvPr>
            <p:ph type="title"/>
          </p:nvPr>
        </p:nvSpPr>
        <p:spPr>
          <a:xfrm>
            <a:off x="457200" y="73152"/>
            <a:ext cx="8229600" cy="685800"/>
          </a:xfrm>
        </p:spPr>
        <p:txBody>
          <a:bodyPr wrap="square" anchor="ctr">
            <a:noAutofit/>
          </a:bodyPr>
          <a:lstStyle/>
          <a:p>
            <a:r>
              <a:rPr lang="en-US" dirty="0"/>
              <a:t>Low-Income Communities </a:t>
            </a:r>
          </a:p>
        </p:txBody>
      </p:sp>
      <p:graphicFrame>
        <p:nvGraphicFramePr>
          <p:cNvPr id="6" name="Content Placeholder 2">
            <a:extLst>
              <a:ext uri="{FF2B5EF4-FFF2-40B4-BE49-F238E27FC236}">
                <a16:creationId xmlns:a16="http://schemas.microsoft.com/office/drawing/2014/main" id="{0202CE3C-D69E-6B01-AA76-B0B468A7C8FD}"/>
              </a:ext>
            </a:extLst>
          </p:cNvPr>
          <p:cNvGraphicFramePr>
            <a:graphicFrameLocks noGrp="1"/>
          </p:cNvGraphicFramePr>
          <p:nvPr>
            <p:ph idx="1"/>
          </p:nvPr>
        </p:nvGraphicFramePr>
        <p:xfrm>
          <a:off x="457200" y="804672"/>
          <a:ext cx="8229600" cy="3672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43B132D-2300-0D73-1946-39490E560BA4}"/>
              </a:ext>
            </a:extLst>
          </p:cNvPr>
          <p:cNvSpPr>
            <a:spLocks noGrp="1"/>
          </p:cNvSpPr>
          <p:nvPr>
            <p:ph type="sldNum" sz="quarter" idx="4"/>
          </p:nvPr>
        </p:nvSpPr>
        <p:spPr>
          <a:xfrm>
            <a:off x="8572280" y="4670591"/>
            <a:ext cx="395782" cy="342900"/>
          </a:xfrm>
        </p:spPr>
        <p:txBody>
          <a:bodyPr wrap="square" anchor="ctr">
            <a:noAutofit/>
          </a:bodyPr>
          <a:lstStyle/>
          <a:p>
            <a:pPr>
              <a:spcAft>
                <a:spcPts val="600"/>
              </a:spcAft>
            </a:pPr>
            <a:fld id="{6DAB3F6F-6A30-410C-8DAB-3E7769D71CBC}" type="slidenum">
              <a:rPr lang="en-US" smtClean="0"/>
              <a:pPr>
                <a:spcAft>
                  <a:spcPts val="600"/>
                </a:spcAft>
              </a:pPr>
              <a:t>18</a:t>
            </a:fld>
            <a:endParaRPr lang="en-US" dirty="0"/>
          </a:p>
        </p:txBody>
      </p:sp>
    </p:spTree>
    <p:extLst>
      <p:ext uri="{BB962C8B-B14F-4D97-AF65-F5344CB8AC3E}">
        <p14:creationId xmlns:p14="http://schemas.microsoft.com/office/powerpoint/2010/main" val="62803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BC9653-599A-B42B-8168-8EBF5F9A5D85}"/>
              </a:ext>
            </a:extLst>
          </p:cNvPr>
          <p:cNvSpPr>
            <a:spLocks noGrp="1"/>
          </p:cNvSpPr>
          <p:nvPr>
            <p:ph type="ctrTitle"/>
          </p:nvPr>
        </p:nvSpPr>
        <p:spPr>
          <a:xfrm>
            <a:off x="848026" y="1524001"/>
            <a:ext cx="4870603" cy="1504950"/>
          </a:xfrm>
        </p:spPr>
        <p:txBody>
          <a:bodyPr/>
          <a:lstStyle/>
          <a:p>
            <a:r>
              <a:rPr lang="en-US" dirty="0"/>
              <a:t>Grants and Tax-Exempt Bonds</a:t>
            </a:r>
          </a:p>
        </p:txBody>
      </p:sp>
      <p:sp>
        <p:nvSpPr>
          <p:cNvPr id="4" name="Slide Number Placeholder 3">
            <a:extLst>
              <a:ext uri="{FF2B5EF4-FFF2-40B4-BE49-F238E27FC236}">
                <a16:creationId xmlns:a16="http://schemas.microsoft.com/office/drawing/2014/main" id="{31196321-8E9F-F3BD-43C1-5F6BDFC2B99C}"/>
              </a:ext>
            </a:extLst>
          </p:cNvPr>
          <p:cNvSpPr>
            <a:spLocks noGrp="1"/>
          </p:cNvSpPr>
          <p:nvPr>
            <p:ph type="sldNum" sz="quarter" idx="4"/>
          </p:nvPr>
        </p:nvSpPr>
        <p:spPr/>
        <p:txBody>
          <a:bodyPr/>
          <a:lstStyle/>
          <a:p>
            <a:fld id="{6DAB3F6F-6A30-410C-8DAB-3E7769D71CBC}" type="slidenum">
              <a:rPr lang="en-US" smtClean="0"/>
              <a:pPr/>
              <a:t>19</a:t>
            </a:fld>
            <a:endParaRPr lang="en-US" dirty="0"/>
          </a:p>
        </p:txBody>
      </p:sp>
    </p:spTree>
    <p:extLst>
      <p:ext uri="{BB962C8B-B14F-4D97-AF65-F5344CB8AC3E}">
        <p14:creationId xmlns:p14="http://schemas.microsoft.com/office/powerpoint/2010/main" val="23885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D6FE2-6DAD-A521-E1D9-9679C0B682E8}"/>
              </a:ext>
            </a:extLst>
          </p:cNvPr>
          <p:cNvSpPr>
            <a:spLocks noGrp="1"/>
          </p:cNvSpPr>
          <p:nvPr>
            <p:ph type="sldNum" sz="quarter" idx="4"/>
          </p:nvPr>
        </p:nvSpPr>
        <p:spPr/>
        <p:txBody>
          <a:bodyPr/>
          <a:lstStyle/>
          <a:p>
            <a:fld id="{6DAB3F6F-6A30-410C-8DAB-3E7769D71CBC}" type="slidenum">
              <a:rPr lang="en-US" smtClean="0"/>
              <a:pPr/>
              <a:t>2</a:t>
            </a:fld>
            <a:endParaRPr lang="en-US" dirty="0"/>
          </a:p>
        </p:txBody>
      </p:sp>
    </p:spTree>
    <p:extLst>
      <p:ext uri="{BB962C8B-B14F-4D97-AF65-F5344CB8AC3E}">
        <p14:creationId xmlns:p14="http://schemas.microsoft.com/office/powerpoint/2010/main" val="313209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94E4-A646-C313-5772-2E2C2D90C086}"/>
              </a:ext>
            </a:extLst>
          </p:cNvPr>
          <p:cNvSpPr>
            <a:spLocks noGrp="1"/>
          </p:cNvSpPr>
          <p:nvPr>
            <p:ph type="title"/>
          </p:nvPr>
        </p:nvSpPr>
        <p:spPr>
          <a:xfrm>
            <a:off x="457200" y="144838"/>
            <a:ext cx="8229600" cy="685800"/>
          </a:xfrm>
        </p:spPr>
        <p:txBody>
          <a:bodyPr wrap="square" anchor="ctr">
            <a:noAutofit/>
          </a:bodyPr>
          <a:lstStyle/>
          <a:p>
            <a:r>
              <a:rPr lang="en-US"/>
              <a:t>Grant Funding </a:t>
            </a:r>
            <a:endParaRPr lang="en-US" dirty="0"/>
          </a:p>
        </p:txBody>
      </p:sp>
      <p:graphicFrame>
        <p:nvGraphicFramePr>
          <p:cNvPr id="5" name="Content Placeholder 4">
            <a:extLst>
              <a:ext uri="{FF2B5EF4-FFF2-40B4-BE49-F238E27FC236}">
                <a16:creationId xmlns:a16="http://schemas.microsoft.com/office/drawing/2014/main" id="{BEE491F7-DAB6-673D-FD2C-575EE3A6B6D1}"/>
              </a:ext>
            </a:extLst>
          </p:cNvPr>
          <p:cNvGraphicFramePr>
            <a:graphicFrameLocks noGrp="1"/>
          </p:cNvGraphicFramePr>
          <p:nvPr>
            <p:ph idx="1"/>
          </p:nvPr>
        </p:nvGraphicFramePr>
        <p:xfrm>
          <a:off x="457200" y="804863"/>
          <a:ext cx="8229600" cy="367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FC47A6E-FE60-20D3-DA8E-E5017E83FBA5}"/>
              </a:ext>
            </a:extLst>
          </p:cNvPr>
          <p:cNvSpPr>
            <a:spLocks noGrp="1"/>
          </p:cNvSpPr>
          <p:nvPr>
            <p:ph type="sldNum" sz="quarter" idx="4"/>
          </p:nvPr>
        </p:nvSpPr>
        <p:spPr/>
        <p:txBody>
          <a:bodyPr/>
          <a:lstStyle/>
          <a:p>
            <a:fld id="{6DAB3F6F-6A30-410C-8DAB-3E7769D71CBC}" type="slidenum">
              <a:rPr lang="en-US" smtClean="0"/>
              <a:pPr/>
              <a:t>20</a:t>
            </a:fld>
            <a:endParaRPr lang="en-US" dirty="0"/>
          </a:p>
        </p:txBody>
      </p:sp>
    </p:spTree>
    <p:extLst>
      <p:ext uri="{BB962C8B-B14F-4D97-AF65-F5344CB8AC3E}">
        <p14:creationId xmlns:p14="http://schemas.microsoft.com/office/powerpoint/2010/main" val="1616293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94E4-A646-C313-5772-2E2C2D90C086}"/>
              </a:ext>
            </a:extLst>
          </p:cNvPr>
          <p:cNvSpPr>
            <a:spLocks noGrp="1"/>
          </p:cNvSpPr>
          <p:nvPr>
            <p:ph type="title"/>
          </p:nvPr>
        </p:nvSpPr>
        <p:spPr/>
        <p:txBody>
          <a:bodyPr wrap="square" anchor="ctr">
            <a:noAutofit/>
          </a:bodyPr>
          <a:lstStyle/>
          <a:p>
            <a:r>
              <a:rPr lang="en-US" dirty="0"/>
              <a:t>Grant Funding</a:t>
            </a:r>
          </a:p>
        </p:txBody>
      </p:sp>
      <p:graphicFrame>
        <p:nvGraphicFramePr>
          <p:cNvPr id="5" name="Content Placeholder 4">
            <a:extLst>
              <a:ext uri="{FF2B5EF4-FFF2-40B4-BE49-F238E27FC236}">
                <a16:creationId xmlns:a16="http://schemas.microsoft.com/office/drawing/2014/main" id="{5F38B58A-91DC-9A05-3EBA-765E89791F29}"/>
              </a:ext>
            </a:extLst>
          </p:cNvPr>
          <p:cNvGraphicFramePr>
            <a:graphicFrameLocks noGrp="1"/>
          </p:cNvGraphicFramePr>
          <p:nvPr>
            <p:ph idx="1"/>
          </p:nvPr>
        </p:nvGraphicFramePr>
        <p:xfrm>
          <a:off x="457200" y="804863"/>
          <a:ext cx="8229600" cy="367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FC47A6E-FE60-20D3-DA8E-E5017E83FBA5}"/>
              </a:ext>
            </a:extLst>
          </p:cNvPr>
          <p:cNvSpPr>
            <a:spLocks noGrp="1"/>
          </p:cNvSpPr>
          <p:nvPr>
            <p:ph type="sldNum" sz="quarter" idx="4"/>
          </p:nvPr>
        </p:nvSpPr>
        <p:spPr/>
        <p:txBody>
          <a:bodyPr/>
          <a:lstStyle/>
          <a:p>
            <a:fld id="{6DAB3F6F-6A30-410C-8DAB-3E7769D71CBC}" type="slidenum">
              <a:rPr lang="en-US" smtClean="0"/>
              <a:pPr/>
              <a:t>21</a:t>
            </a:fld>
            <a:endParaRPr lang="en-US" dirty="0"/>
          </a:p>
        </p:txBody>
      </p:sp>
    </p:spTree>
    <p:extLst>
      <p:ext uri="{BB962C8B-B14F-4D97-AF65-F5344CB8AC3E}">
        <p14:creationId xmlns:p14="http://schemas.microsoft.com/office/powerpoint/2010/main" val="246514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94E4-A646-C313-5772-2E2C2D90C086}"/>
              </a:ext>
            </a:extLst>
          </p:cNvPr>
          <p:cNvSpPr>
            <a:spLocks noGrp="1"/>
          </p:cNvSpPr>
          <p:nvPr>
            <p:ph type="title"/>
          </p:nvPr>
        </p:nvSpPr>
        <p:spPr/>
        <p:txBody>
          <a:bodyPr wrap="square" anchor="ctr">
            <a:noAutofit/>
          </a:bodyPr>
          <a:lstStyle/>
          <a:p>
            <a:r>
              <a:rPr lang="en-US" dirty="0"/>
              <a:t>Grant Funding</a:t>
            </a:r>
          </a:p>
        </p:txBody>
      </p:sp>
      <p:graphicFrame>
        <p:nvGraphicFramePr>
          <p:cNvPr id="5" name="Content Placeholder 4">
            <a:extLst>
              <a:ext uri="{FF2B5EF4-FFF2-40B4-BE49-F238E27FC236}">
                <a16:creationId xmlns:a16="http://schemas.microsoft.com/office/drawing/2014/main" id="{E592F285-5867-4693-7190-42EF38DD6622}"/>
              </a:ext>
            </a:extLst>
          </p:cNvPr>
          <p:cNvGraphicFramePr>
            <a:graphicFrameLocks noGrp="1"/>
          </p:cNvGraphicFramePr>
          <p:nvPr>
            <p:ph idx="1"/>
          </p:nvPr>
        </p:nvGraphicFramePr>
        <p:xfrm>
          <a:off x="457200" y="804863"/>
          <a:ext cx="8229600" cy="367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FC47A6E-FE60-20D3-DA8E-E5017E83FBA5}"/>
              </a:ext>
            </a:extLst>
          </p:cNvPr>
          <p:cNvSpPr>
            <a:spLocks noGrp="1"/>
          </p:cNvSpPr>
          <p:nvPr>
            <p:ph type="sldNum" sz="quarter" idx="4"/>
          </p:nvPr>
        </p:nvSpPr>
        <p:spPr/>
        <p:txBody>
          <a:bodyPr/>
          <a:lstStyle/>
          <a:p>
            <a:fld id="{6DAB3F6F-6A30-410C-8DAB-3E7769D71CBC}" type="slidenum">
              <a:rPr lang="en-US" smtClean="0"/>
              <a:pPr/>
              <a:t>22</a:t>
            </a:fld>
            <a:endParaRPr lang="en-US" dirty="0"/>
          </a:p>
        </p:txBody>
      </p:sp>
    </p:spTree>
    <p:extLst>
      <p:ext uri="{BB962C8B-B14F-4D97-AF65-F5344CB8AC3E}">
        <p14:creationId xmlns:p14="http://schemas.microsoft.com/office/powerpoint/2010/main" val="428231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9FE6-585F-DB09-B00C-3A92BEF34CF8}"/>
              </a:ext>
            </a:extLst>
          </p:cNvPr>
          <p:cNvSpPr>
            <a:spLocks noGrp="1"/>
          </p:cNvSpPr>
          <p:nvPr>
            <p:ph type="title"/>
          </p:nvPr>
        </p:nvSpPr>
        <p:spPr/>
        <p:txBody>
          <a:bodyPr wrap="square" anchor="ctr">
            <a:noAutofit/>
          </a:bodyPr>
          <a:lstStyle/>
          <a:p>
            <a:r>
              <a:rPr lang="en-US"/>
              <a:t>ITC And Municipal Bonds</a:t>
            </a:r>
            <a:endParaRPr lang="en-US" dirty="0"/>
          </a:p>
        </p:txBody>
      </p:sp>
      <p:sp>
        <p:nvSpPr>
          <p:cNvPr id="3" name="Content Placeholder 2">
            <a:extLst>
              <a:ext uri="{FF2B5EF4-FFF2-40B4-BE49-F238E27FC236}">
                <a16:creationId xmlns:a16="http://schemas.microsoft.com/office/drawing/2014/main" id="{9464B19A-5C61-FCC6-3508-753339C4865A}"/>
              </a:ext>
            </a:extLst>
          </p:cNvPr>
          <p:cNvSpPr>
            <a:spLocks noGrp="1"/>
          </p:cNvSpPr>
          <p:nvPr>
            <p:ph idx="1"/>
          </p:nvPr>
        </p:nvSpPr>
        <p:spPr/>
        <p:txBody>
          <a:bodyPr/>
          <a:lstStyle/>
          <a:p>
            <a:pPr>
              <a:spcBef>
                <a:spcPts val="400"/>
              </a:spcBef>
              <a:spcAft>
                <a:spcPts val="400"/>
              </a:spcAft>
              <a:buFont typeface="Arial" panose="020B0604020202020204" pitchFamily="34" charset="0"/>
              <a:buChar char="•"/>
            </a:pPr>
            <a:r>
              <a:rPr lang="en-US" sz="1800" dirty="0">
                <a:solidFill>
                  <a:schemeClr val="tx2">
                    <a:lumMod val="100000"/>
                  </a:schemeClr>
                </a:solidFill>
              </a:rPr>
              <a:t>One primary purpose of the IRA is to reduce the costs of renewable power generation assets for private and public higher education institutions</a:t>
            </a:r>
          </a:p>
          <a:p>
            <a:pPr marR="0" lvl="0">
              <a:spcBef>
                <a:spcPts val="400"/>
              </a:spcBef>
              <a:spcAft>
                <a:spcPts val="400"/>
              </a:spcAft>
              <a:buFont typeface="Arial" panose="020B0604020202020204" pitchFamily="34" charset="0"/>
              <a:buChar char="•"/>
            </a:pPr>
            <a:r>
              <a:rPr lang="en-US" sz="1800" dirty="0">
                <a:effectLst/>
                <a:ea typeface="Times New Roman" panose="02020603050405020304" pitchFamily="18" charset="0"/>
              </a:rPr>
              <a:t>The ITC is most likely going to be utilized for renewable power generation by higher education institutions more than the Production Tax Credit (PTC) </a:t>
            </a:r>
          </a:p>
          <a:p>
            <a:pPr lvl="1" indent="-342900">
              <a:spcBef>
                <a:spcPts val="400"/>
              </a:spcBef>
              <a:spcAft>
                <a:spcPts val="400"/>
              </a:spcAft>
              <a:buFont typeface="Courier New" panose="02070309020205020404" pitchFamily="49" charset="0"/>
              <a:buChar char="o"/>
            </a:pPr>
            <a:r>
              <a:rPr lang="en-US" sz="1600" dirty="0">
                <a:effectLst/>
                <a:ea typeface="Times New Roman" panose="02020603050405020304" pitchFamily="18" charset="0"/>
              </a:rPr>
              <a:t>PTC payments must be monetized as a tax credit and are not eligible for the direct cash payment </a:t>
            </a:r>
          </a:p>
          <a:p>
            <a:pPr lvl="1" indent="-342900">
              <a:spcBef>
                <a:spcPts val="400"/>
              </a:spcBef>
              <a:spcAft>
                <a:spcPts val="400"/>
              </a:spcAft>
              <a:buFont typeface="Courier New" panose="02070309020205020404" pitchFamily="49" charset="0"/>
              <a:buChar char="o"/>
            </a:pPr>
            <a:r>
              <a:rPr lang="en-US" sz="1600" dirty="0">
                <a:ea typeface="Times New Roman" panose="02020603050405020304" pitchFamily="18" charset="0"/>
              </a:rPr>
              <a:t>The PTC </a:t>
            </a:r>
            <a:r>
              <a:rPr lang="en-US" sz="1600" dirty="0">
                <a:effectLst/>
                <a:ea typeface="Times New Roman" panose="02020603050405020304" pitchFamily="18" charset="0"/>
              </a:rPr>
              <a:t>is obtained over time based on operating production of a given facility – operating risk</a:t>
            </a:r>
          </a:p>
          <a:p>
            <a:pPr marR="0" lvl="0">
              <a:spcBef>
                <a:spcPts val="400"/>
              </a:spcBef>
              <a:spcAft>
                <a:spcPts val="400"/>
              </a:spcAft>
              <a:buFont typeface="Arial" panose="020B0604020202020204" pitchFamily="34" charset="0"/>
              <a:buChar char="•"/>
            </a:pPr>
            <a:r>
              <a:rPr lang="en-US" sz="1800" dirty="0">
                <a:effectLst/>
                <a:ea typeface="Times New Roman" panose="02020603050405020304" pitchFamily="18" charset="0"/>
              </a:rPr>
              <a:t>The ITC is monetized at a project’s completion after obtaining a Certificate of Completion</a:t>
            </a:r>
          </a:p>
          <a:p>
            <a:pPr lvl="1" indent="-342900">
              <a:spcBef>
                <a:spcPts val="400"/>
              </a:spcBef>
              <a:spcAft>
                <a:spcPts val="400"/>
              </a:spcAft>
              <a:buFont typeface="Courier New" panose="02070309020205020404" pitchFamily="49" charset="0"/>
              <a:buChar char="o"/>
            </a:pPr>
            <a:r>
              <a:rPr lang="en-US" sz="1600" dirty="0">
                <a:effectLst/>
                <a:ea typeface="Times New Roman" panose="02020603050405020304" pitchFamily="18" charset="0"/>
              </a:rPr>
              <a:t>A bridge loan or cash is frequently utilized to complete a given project &amp; taken-out when the ITC is received</a:t>
            </a:r>
          </a:p>
          <a:p>
            <a:pPr marL="457200" lvl="1" indent="0">
              <a:spcBef>
                <a:spcPts val="400"/>
              </a:spcBef>
              <a:spcAft>
                <a:spcPts val="400"/>
              </a:spcAft>
              <a:buNone/>
            </a:pPr>
            <a:endParaRPr lang="en-US" dirty="0">
              <a:effectLst/>
              <a:ea typeface="Calibri" panose="020F0502020204030204" pitchFamily="34" charset="0"/>
            </a:endParaRPr>
          </a:p>
          <a:p>
            <a:endParaRPr lang="en-US" sz="1600" dirty="0">
              <a:solidFill>
                <a:schemeClr val="tx2">
                  <a:lumMod val="100000"/>
                </a:schemeClr>
              </a:solidFill>
            </a:endParaRPr>
          </a:p>
        </p:txBody>
      </p:sp>
      <p:sp>
        <p:nvSpPr>
          <p:cNvPr id="4" name="Slide Number Placeholder 3">
            <a:extLst>
              <a:ext uri="{FF2B5EF4-FFF2-40B4-BE49-F238E27FC236}">
                <a16:creationId xmlns:a16="http://schemas.microsoft.com/office/drawing/2014/main" id="{343B132D-2300-0D73-1946-39490E560BA4}"/>
              </a:ext>
            </a:extLst>
          </p:cNvPr>
          <p:cNvSpPr>
            <a:spLocks noGrp="1"/>
          </p:cNvSpPr>
          <p:nvPr>
            <p:ph type="sldNum" sz="quarter" idx="4"/>
          </p:nvPr>
        </p:nvSpPr>
        <p:spPr/>
        <p:txBody>
          <a:bodyPr/>
          <a:lstStyle/>
          <a:p>
            <a:fld id="{6DAB3F6F-6A30-410C-8DAB-3E7769D71CBC}" type="slidenum">
              <a:rPr lang="en-US" smtClean="0"/>
              <a:pPr/>
              <a:t>23</a:t>
            </a:fld>
            <a:endParaRPr lang="en-US" dirty="0"/>
          </a:p>
        </p:txBody>
      </p:sp>
    </p:spTree>
    <p:extLst>
      <p:ext uri="{BB962C8B-B14F-4D97-AF65-F5344CB8AC3E}">
        <p14:creationId xmlns:p14="http://schemas.microsoft.com/office/powerpoint/2010/main" val="336685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BC8491-146F-5A17-91F1-A8BFC59FA5B4}"/>
              </a:ext>
            </a:extLst>
          </p:cNvPr>
          <p:cNvSpPr>
            <a:spLocks noGrp="1"/>
          </p:cNvSpPr>
          <p:nvPr>
            <p:ph type="title"/>
          </p:nvPr>
        </p:nvSpPr>
        <p:spPr/>
        <p:txBody>
          <a:bodyPr/>
          <a:lstStyle/>
          <a:p>
            <a:r>
              <a:rPr lang="en-US" sz="3200"/>
              <a:t>ITC And Municipal Bonds</a:t>
            </a:r>
            <a:endParaRPr lang="en-US" dirty="0"/>
          </a:p>
        </p:txBody>
      </p:sp>
      <p:sp>
        <p:nvSpPr>
          <p:cNvPr id="3" name="Content Placeholder 2">
            <a:extLst>
              <a:ext uri="{FF2B5EF4-FFF2-40B4-BE49-F238E27FC236}">
                <a16:creationId xmlns:a16="http://schemas.microsoft.com/office/drawing/2014/main" id="{9464B19A-5C61-FCC6-3508-753339C4865A}"/>
              </a:ext>
            </a:extLst>
          </p:cNvPr>
          <p:cNvSpPr>
            <a:spLocks noGrp="1"/>
          </p:cNvSpPr>
          <p:nvPr>
            <p:ph idx="1"/>
          </p:nvPr>
        </p:nvSpPr>
        <p:spPr/>
        <p:txBody>
          <a:bodyPr/>
          <a:lstStyle/>
          <a:p>
            <a:pPr>
              <a:spcBef>
                <a:spcPts val="400"/>
              </a:spcBef>
              <a:spcAft>
                <a:spcPts val="400"/>
              </a:spcAft>
              <a:buFont typeface="Arial" panose="020B0604020202020204" pitchFamily="34" charset="0"/>
              <a:buChar char="•"/>
            </a:pPr>
            <a:r>
              <a:rPr lang="en-US" sz="2000" dirty="0">
                <a:effectLst/>
                <a:ea typeface="Times New Roman" panose="02020603050405020304" pitchFamily="18" charset="0"/>
              </a:rPr>
              <a:t>If tax-exempt bonds are utilized, the ITC is reduced by the lesser of 15% or the portion of the qualifying project that has been financed with the tax-exempt debt </a:t>
            </a:r>
          </a:p>
          <a:p>
            <a:pPr lvl="1">
              <a:spcBef>
                <a:spcPts val="400"/>
              </a:spcBef>
              <a:spcAft>
                <a:spcPts val="400"/>
              </a:spcAft>
              <a:buFont typeface="Courier New" panose="02070309020205020404" pitchFamily="49" charset="0"/>
              <a:buChar char="o"/>
            </a:pPr>
            <a:r>
              <a:rPr lang="en-US" sz="1800" dirty="0">
                <a:effectLst/>
                <a:ea typeface="Times New Roman" panose="02020603050405020304" pitchFamily="18" charset="0"/>
              </a:rPr>
              <a:t>For example, if a there is a total ITC of $10,000,000 to support qualified project costs of $30,000,000 and said entity utilized </a:t>
            </a:r>
            <a:r>
              <a:rPr lang="en-US" sz="1800" u="sng" dirty="0">
                <a:effectLst/>
                <a:ea typeface="Times New Roman" panose="02020603050405020304" pitchFamily="18" charset="0"/>
              </a:rPr>
              <a:t>any</a:t>
            </a:r>
            <a:r>
              <a:rPr lang="en-US" sz="1800" dirty="0">
                <a:effectLst/>
                <a:ea typeface="Times New Roman" panose="02020603050405020304" pitchFamily="18" charset="0"/>
              </a:rPr>
              <a:t> amount of tax-exempt bonds, the ITC would be $8,500,000 (10,000,000*(1-0.15)). Put another way, the ITC is reduced from 30% of the eligible project costs to 25.5% (30%*(1.0-.15))</a:t>
            </a:r>
          </a:p>
          <a:p>
            <a:pPr lvl="1">
              <a:spcBef>
                <a:spcPts val="400"/>
              </a:spcBef>
              <a:spcAft>
                <a:spcPts val="400"/>
              </a:spcAft>
              <a:buFont typeface="Courier New" panose="02070309020205020404" pitchFamily="49" charset="0"/>
              <a:buChar char="o"/>
            </a:pPr>
            <a:r>
              <a:rPr lang="en-US" sz="1800" dirty="0">
                <a:effectLst/>
                <a:ea typeface="Times New Roman" panose="02020603050405020304" pitchFamily="18" charset="0"/>
              </a:rPr>
              <a:t>Because this is a “Lesser of” test, it allows such projects to be financed with a majority of tax-exempt debt, while only reducing the ITC received by a maximum of 15%</a:t>
            </a:r>
            <a:endParaRPr lang="en-US" sz="1800" dirty="0">
              <a:ea typeface="Calibri" panose="020F0502020204030204" pitchFamily="34" charset="0"/>
            </a:endParaRPr>
          </a:p>
          <a:p>
            <a:pPr marL="457200" lvl="1" indent="0">
              <a:spcBef>
                <a:spcPts val="400"/>
              </a:spcBef>
              <a:spcAft>
                <a:spcPts val="400"/>
              </a:spcAft>
              <a:buNone/>
            </a:pPr>
            <a:endParaRPr lang="en-US" dirty="0">
              <a:effectLst/>
              <a:ea typeface="Calibri" panose="020F0502020204030204" pitchFamily="34" charset="0"/>
            </a:endParaRPr>
          </a:p>
          <a:p>
            <a:endParaRPr lang="en-US" sz="1600" dirty="0">
              <a:solidFill>
                <a:schemeClr val="tx2">
                  <a:lumMod val="100000"/>
                </a:schemeClr>
              </a:solidFill>
            </a:endParaRPr>
          </a:p>
        </p:txBody>
      </p:sp>
      <p:sp>
        <p:nvSpPr>
          <p:cNvPr id="4" name="Slide Number Placeholder 3">
            <a:extLst>
              <a:ext uri="{FF2B5EF4-FFF2-40B4-BE49-F238E27FC236}">
                <a16:creationId xmlns:a16="http://schemas.microsoft.com/office/drawing/2014/main" id="{343B132D-2300-0D73-1946-39490E560BA4}"/>
              </a:ext>
            </a:extLst>
          </p:cNvPr>
          <p:cNvSpPr>
            <a:spLocks noGrp="1"/>
          </p:cNvSpPr>
          <p:nvPr>
            <p:ph type="sldNum" sz="quarter" idx="4"/>
          </p:nvPr>
        </p:nvSpPr>
        <p:spPr/>
        <p:txBody>
          <a:bodyPr/>
          <a:lstStyle/>
          <a:p>
            <a:fld id="{6DAB3F6F-6A30-410C-8DAB-3E7769D71CBC}" type="slidenum">
              <a:rPr lang="en-US" smtClean="0"/>
              <a:pPr/>
              <a:t>24</a:t>
            </a:fld>
            <a:endParaRPr lang="en-US" dirty="0"/>
          </a:p>
        </p:txBody>
      </p:sp>
    </p:spTree>
    <p:extLst>
      <p:ext uri="{BB962C8B-B14F-4D97-AF65-F5344CB8AC3E}">
        <p14:creationId xmlns:p14="http://schemas.microsoft.com/office/powerpoint/2010/main" val="1760135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DB9F-CAA2-4C21-1B0A-5628DE65113C}"/>
              </a:ext>
            </a:extLst>
          </p:cNvPr>
          <p:cNvSpPr>
            <a:spLocks noGrp="1"/>
          </p:cNvSpPr>
          <p:nvPr>
            <p:ph type="title"/>
          </p:nvPr>
        </p:nvSpPr>
        <p:spPr/>
        <p:txBody>
          <a:bodyPr/>
          <a:lstStyle/>
          <a:p>
            <a:r>
              <a:rPr lang="en-US" sz="3200"/>
              <a:t>ITC And Municipal Bonds</a:t>
            </a:r>
            <a:endParaRPr lang="en-US" dirty="0"/>
          </a:p>
        </p:txBody>
      </p:sp>
      <p:sp>
        <p:nvSpPr>
          <p:cNvPr id="3" name="Content Placeholder 2">
            <a:extLst>
              <a:ext uri="{FF2B5EF4-FFF2-40B4-BE49-F238E27FC236}">
                <a16:creationId xmlns:a16="http://schemas.microsoft.com/office/drawing/2014/main" id="{9464B19A-5C61-FCC6-3508-753339C4865A}"/>
              </a:ext>
            </a:extLst>
          </p:cNvPr>
          <p:cNvSpPr>
            <a:spLocks noGrp="1"/>
          </p:cNvSpPr>
          <p:nvPr>
            <p:ph idx="1"/>
          </p:nvPr>
        </p:nvSpPr>
        <p:spPr/>
        <p:txBody>
          <a:bodyPr/>
          <a:lstStyle/>
          <a:p>
            <a:pPr>
              <a:spcBef>
                <a:spcPts val="400"/>
              </a:spcBef>
              <a:spcAft>
                <a:spcPts val="400"/>
              </a:spcAft>
              <a:buFont typeface="Arial" panose="020B0604020202020204" pitchFamily="34" charset="0"/>
              <a:buChar char="•"/>
            </a:pPr>
            <a:r>
              <a:rPr lang="en-US" sz="2000" dirty="0">
                <a:effectLst/>
                <a:ea typeface="Calibri" panose="020F0502020204030204" pitchFamily="34" charset="0"/>
              </a:rPr>
              <a:t>Utilizing taxable municipal bonds or a taxable loan does not trigger a reduction of the ITC</a:t>
            </a:r>
          </a:p>
          <a:p>
            <a:pPr lvl="1">
              <a:spcBef>
                <a:spcPts val="400"/>
              </a:spcBef>
              <a:spcAft>
                <a:spcPts val="400"/>
              </a:spcAft>
              <a:buFont typeface="Courier New" panose="02070309020205020404" pitchFamily="49" charset="0"/>
              <a:buChar char="o"/>
            </a:pPr>
            <a:r>
              <a:rPr lang="en-US" sz="1800" dirty="0">
                <a:ea typeface="Calibri" panose="020F0502020204030204" pitchFamily="34" charset="0"/>
              </a:rPr>
              <a:t>Analysis should be performed to determine the net present value of utilizing tax-exempt bonds at a lower interest rate with the 15% ITC reduction versus taxable bonds at a higher interest rate with no ITC reduction</a:t>
            </a:r>
          </a:p>
          <a:p>
            <a:pPr>
              <a:spcBef>
                <a:spcPts val="400"/>
              </a:spcBef>
              <a:spcAft>
                <a:spcPts val="400"/>
              </a:spcAft>
              <a:buFont typeface="Arial" panose="020B0604020202020204" pitchFamily="34" charset="0"/>
              <a:buChar char="•"/>
            </a:pPr>
            <a:r>
              <a:rPr lang="en-US" sz="2000" dirty="0">
                <a:effectLst/>
                <a:ea typeface="Calibri" panose="020F0502020204030204" pitchFamily="34" charset="0"/>
              </a:rPr>
              <a:t>Although tax-exempt entities can elect to receive cash rather than tax </a:t>
            </a:r>
            <a:r>
              <a:rPr lang="en-US" sz="2000" dirty="0">
                <a:ea typeface="Calibri" panose="020F0502020204030204" pitchFamily="34" charset="0"/>
              </a:rPr>
              <a:t>credits to sell, the amount of the ITC cash election vests over 5 years – 20% per year</a:t>
            </a:r>
          </a:p>
          <a:p>
            <a:pPr lvl="1">
              <a:spcBef>
                <a:spcPts val="400"/>
              </a:spcBef>
              <a:spcAft>
                <a:spcPts val="400"/>
              </a:spcAft>
              <a:buFont typeface="Courier New" panose="02070309020205020404" pitchFamily="49" charset="0"/>
              <a:buChar char="o"/>
            </a:pPr>
            <a:r>
              <a:rPr lang="en-US" sz="1800" dirty="0">
                <a:effectLst/>
                <a:ea typeface="Calibri" panose="020F0502020204030204" pitchFamily="34" charset="0"/>
              </a:rPr>
              <a:t>Must have same project ownership for the five-year period and must be available for use</a:t>
            </a:r>
          </a:p>
          <a:p>
            <a:pPr marL="457200" lvl="1" indent="0">
              <a:spcBef>
                <a:spcPts val="400"/>
              </a:spcBef>
              <a:spcAft>
                <a:spcPts val="400"/>
              </a:spcAft>
              <a:buNone/>
            </a:pPr>
            <a:endParaRPr lang="en-US" dirty="0">
              <a:effectLst/>
              <a:ea typeface="Calibri" panose="020F0502020204030204" pitchFamily="34" charset="0"/>
            </a:endParaRPr>
          </a:p>
          <a:p>
            <a:endParaRPr lang="en-US" sz="1600" dirty="0">
              <a:solidFill>
                <a:schemeClr val="tx2">
                  <a:lumMod val="100000"/>
                </a:schemeClr>
              </a:solidFill>
            </a:endParaRPr>
          </a:p>
        </p:txBody>
      </p:sp>
      <p:sp>
        <p:nvSpPr>
          <p:cNvPr id="4" name="Slide Number Placeholder 3">
            <a:extLst>
              <a:ext uri="{FF2B5EF4-FFF2-40B4-BE49-F238E27FC236}">
                <a16:creationId xmlns:a16="http://schemas.microsoft.com/office/drawing/2014/main" id="{343B132D-2300-0D73-1946-39490E560BA4}"/>
              </a:ext>
            </a:extLst>
          </p:cNvPr>
          <p:cNvSpPr>
            <a:spLocks noGrp="1"/>
          </p:cNvSpPr>
          <p:nvPr>
            <p:ph type="sldNum" sz="quarter" idx="4"/>
          </p:nvPr>
        </p:nvSpPr>
        <p:spPr/>
        <p:txBody>
          <a:bodyPr/>
          <a:lstStyle/>
          <a:p>
            <a:fld id="{6DAB3F6F-6A30-410C-8DAB-3E7769D71CBC}" type="slidenum">
              <a:rPr lang="en-US" smtClean="0"/>
              <a:pPr/>
              <a:t>25</a:t>
            </a:fld>
            <a:endParaRPr lang="en-US" dirty="0"/>
          </a:p>
        </p:txBody>
      </p:sp>
    </p:spTree>
    <p:extLst>
      <p:ext uri="{BB962C8B-B14F-4D97-AF65-F5344CB8AC3E}">
        <p14:creationId xmlns:p14="http://schemas.microsoft.com/office/powerpoint/2010/main" val="57257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DB9F-CAA2-4C21-1B0A-5628DE65113C}"/>
              </a:ext>
            </a:extLst>
          </p:cNvPr>
          <p:cNvSpPr>
            <a:spLocks noGrp="1"/>
          </p:cNvSpPr>
          <p:nvPr>
            <p:ph type="title"/>
          </p:nvPr>
        </p:nvSpPr>
        <p:spPr/>
        <p:txBody>
          <a:bodyPr/>
          <a:lstStyle/>
          <a:p>
            <a:r>
              <a:rPr lang="en-US" sz="3200"/>
              <a:t>ITC And Municipal Bonds</a:t>
            </a:r>
            <a:endParaRPr lang="en-US" dirty="0"/>
          </a:p>
        </p:txBody>
      </p:sp>
      <p:sp>
        <p:nvSpPr>
          <p:cNvPr id="3" name="Content Placeholder 2">
            <a:extLst>
              <a:ext uri="{FF2B5EF4-FFF2-40B4-BE49-F238E27FC236}">
                <a16:creationId xmlns:a16="http://schemas.microsoft.com/office/drawing/2014/main" id="{9464B19A-5C61-FCC6-3508-753339C4865A}"/>
              </a:ext>
            </a:extLst>
          </p:cNvPr>
          <p:cNvSpPr>
            <a:spLocks noGrp="1"/>
          </p:cNvSpPr>
          <p:nvPr>
            <p:ph idx="1"/>
          </p:nvPr>
        </p:nvSpPr>
        <p:spPr/>
        <p:txBody>
          <a:bodyPr/>
          <a:lstStyle/>
          <a:p>
            <a:pPr>
              <a:spcBef>
                <a:spcPts val="400"/>
              </a:spcBef>
              <a:spcAft>
                <a:spcPts val="400"/>
              </a:spcAft>
              <a:buFont typeface="Arial" panose="020B0604020202020204" pitchFamily="34" charset="0"/>
              <a:buChar char="•"/>
            </a:pPr>
            <a:r>
              <a:rPr lang="en-US" dirty="0">
                <a:ea typeface="Calibri" panose="020F0502020204030204" pitchFamily="34" charset="0"/>
              </a:rPr>
              <a:t>Congress took deliberate measures in the IRA to protect the direct pay tax credits from sequestration</a:t>
            </a:r>
          </a:p>
          <a:p>
            <a:pPr lvl="1">
              <a:spcBef>
                <a:spcPts val="400"/>
              </a:spcBef>
              <a:spcAft>
                <a:spcPts val="400"/>
              </a:spcAft>
              <a:buFont typeface="Courier New" panose="02070309020205020404" pitchFamily="49" charset="0"/>
              <a:buChar char="o"/>
            </a:pPr>
            <a:r>
              <a:rPr lang="en-US" dirty="0">
                <a:ea typeface="Calibri" panose="020F0502020204030204" pitchFamily="34" charset="0"/>
              </a:rPr>
              <a:t>A </a:t>
            </a:r>
            <a:r>
              <a:rPr lang="en-US" dirty="0">
                <a:effectLst/>
                <a:ea typeface="Calibri" panose="020F0502020204030204" pitchFamily="34" charset="0"/>
              </a:rPr>
              <a:t>reduction of the direct payment subsidy like what has happened with Build America Bonds (BABs) is less likely</a:t>
            </a:r>
          </a:p>
          <a:p>
            <a:pPr lvl="1">
              <a:spcBef>
                <a:spcPts val="400"/>
              </a:spcBef>
              <a:spcAft>
                <a:spcPts val="400"/>
              </a:spcAft>
              <a:buFont typeface="Courier New" panose="02070309020205020404" pitchFamily="49" charset="0"/>
              <a:buChar char="o"/>
            </a:pPr>
            <a:r>
              <a:rPr lang="en-US" dirty="0">
                <a:ea typeface="Calibri" panose="020F0502020204030204" pitchFamily="34" charset="0"/>
              </a:rPr>
              <a:t>T</a:t>
            </a:r>
            <a:r>
              <a:rPr lang="en-US" dirty="0">
                <a:effectLst/>
                <a:ea typeface="Calibri" panose="020F0502020204030204" pitchFamily="34" charset="0"/>
              </a:rPr>
              <a:t>he ITC is obtained in a lump-sum at project completion rather than over time like BAB direct payments which reduces probability of a sequestration or claw back</a:t>
            </a:r>
          </a:p>
          <a:p>
            <a:pPr marL="457200" lvl="1" indent="0">
              <a:spcBef>
                <a:spcPts val="400"/>
              </a:spcBef>
              <a:spcAft>
                <a:spcPts val="400"/>
              </a:spcAft>
              <a:buNone/>
            </a:pPr>
            <a:endParaRPr lang="en-US" dirty="0">
              <a:effectLst/>
              <a:ea typeface="Calibri" panose="020F0502020204030204" pitchFamily="34" charset="0"/>
            </a:endParaRPr>
          </a:p>
          <a:p>
            <a:endParaRPr lang="en-US" sz="1600" dirty="0">
              <a:solidFill>
                <a:schemeClr val="tx2">
                  <a:lumMod val="100000"/>
                </a:schemeClr>
              </a:solidFill>
            </a:endParaRPr>
          </a:p>
        </p:txBody>
      </p:sp>
      <p:sp>
        <p:nvSpPr>
          <p:cNvPr id="4" name="Slide Number Placeholder 3">
            <a:extLst>
              <a:ext uri="{FF2B5EF4-FFF2-40B4-BE49-F238E27FC236}">
                <a16:creationId xmlns:a16="http://schemas.microsoft.com/office/drawing/2014/main" id="{343B132D-2300-0D73-1946-39490E560BA4}"/>
              </a:ext>
            </a:extLst>
          </p:cNvPr>
          <p:cNvSpPr>
            <a:spLocks noGrp="1"/>
          </p:cNvSpPr>
          <p:nvPr>
            <p:ph type="sldNum" sz="quarter" idx="4"/>
          </p:nvPr>
        </p:nvSpPr>
        <p:spPr/>
        <p:txBody>
          <a:bodyPr/>
          <a:lstStyle/>
          <a:p>
            <a:fld id="{6DAB3F6F-6A30-410C-8DAB-3E7769D71CBC}" type="slidenum">
              <a:rPr lang="en-US" smtClean="0"/>
              <a:pPr/>
              <a:t>26</a:t>
            </a:fld>
            <a:endParaRPr lang="en-US" dirty="0"/>
          </a:p>
        </p:txBody>
      </p:sp>
    </p:spTree>
    <p:extLst>
      <p:ext uri="{BB962C8B-B14F-4D97-AF65-F5344CB8AC3E}">
        <p14:creationId xmlns:p14="http://schemas.microsoft.com/office/powerpoint/2010/main" val="2048876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BC9653-599A-B42B-8168-8EBF5F9A5D85}"/>
              </a:ext>
            </a:extLst>
          </p:cNvPr>
          <p:cNvSpPr>
            <a:spLocks noGrp="1"/>
          </p:cNvSpPr>
          <p:nvPr>
            <p:ph type="ctrTitle"/>
          </p:nvPr>
        </p:nvSpPr>
        <p:spPr/>
        <p:txBody>
          <a:bodyPr/>
          <a:lstStyle/>
          <a:p>
            <a:r>
              <a:rPr lang="en-US" dirty="0"/>
              <a:t>Credit Monetization </a:t>
            </a:r>
          </a:p>
        </p:txBody>
      </p:sp>
      <p:sp>
        <p:nvSpPr>
          <p:cNvPr id="4" name="Slide Number Placeholder 3">
            <a:extLst>
              <a:ext uri="{FF2B5EF4-FFF2-40B4-BE49-F238E27FC236}">
                <a16:creationId xmlns:a16="http://schemas.microsoft.com/office/drawing/2014/main" id="{31196321-8E9F-F3BD-43C1-5F6BDFC2B99C}"/>
              </a:ext>
            </a:extLst>
          </p:cNvPr>
          <p:cNvSpPr>
            <a:spLocks noGrp="1"/>
          </p:cNvSpPr>
          <p:nvPr>
            <p:ph type="sldNum" sz="quarter" idx="4"/>
          </p:nvPr>
        </p:nvSpPr>
        <p:spPr/>
        <p:txBody>
          <a:bodyPr/>
          <a:lstStyle/>
          <a:p>
            <a:fld id="{6DAB3F6F-6A30-410C-8DAB-3E7769D71CBC}" type="slidenum">
              <a:rPr lang="en-US" smtClean="0"/>
              <a:pPr/>
              <a:t>27</a:t>
            </a:fld>
            <a:endParaRPr lang="en-US" dirty="0"/>
          </a:p>
        </p:txBody>
      </p:sp>
    </p:spTree>
    <p:extLst>
      <p:ext uri="{BB962C8B-B14F-4D97-AF65-F5344CB8AC3E}">
        <p14:creationId xmlns:p14="http://schemas.microsoft.com/office/powerpoint/2010/main" val="2167696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FB7D4-3C3B-B667-266C-0849BB8FAC12}"/>
              </a:ext>
            </a:extLst>
          </p:cNvPr>
          <p:cNvSpPr>
            <a:spLocks noGrp="1"/>
          </p:cNvSpPr>
          <p:nvPr>
            <p:ph type="title"/>
          </p:nvPr>
        </p:nvSpPr>
        <p:spPr/>
        <p:txBody>
          <a:bodyPr wrap="square" anchor="ctr">
            <a:noAutofit/>
          </a:bodyPr>
          <a:lstStyle/>
          <a:p>
            <a:r>
              <a:rPr lang="en-US" dirty="0"/>
              <a:t>Claiming Direct Payments </a:t>
            </a:r>
          </a:p>
        </p:txBody>
      </p:sp>
      <p:graphicFrame>
        <p:nvGraphicFramePr>
          <p:cNvPr id="6" name="Content Placeholder 2">
            <a:extLst>
              <a:ext uri="{FF2B5EF4-FFF2-40B4-BE49-F238E27FC236}">
                <a16:creationId xmlns:a16="http://schemas.microsoft.com/office/drawing/2014/main" id="{79B9AE8C-2CB6-7527-41E7-B5BE2074B34A}"/>
              </a:ext>
            </a:extLst>
          </p:cNvPr>
          <p:cNvGraphicFramePr>
            <a:graphicFrameLocks noGrp="1"/>
          </p:cNvGraphicFramePr>
          <p:nvPr>
            <p:ph idx="1"/>
          </p:nvPr>
        </p:nvGraphicFramePr>
        <p:xfrm>
          <a:off x="457200" y="804863"/>
          <a:ext cx="8229600" cy="367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ED17DBC-B1FB-E7C9-DD81-E3F12222541C}"/>
              </a:ext>
            </a:extLst>
          </p:cNvPr>
          <p:cNvSpPr>
            <a:spLocks noGrp="1"/>
          </p:cNvSpPr>
          <p:nvPr>
            <p:ph type="sldNum" sz="quarter" idx="4"/>
          </p:nvPr>
        </p:nvSpPr>
        <p:spPr/>
        <p:txBody>
          <a:bodyPr wrap="square" anchor="ctr">
            <a:noAutofit/>
          </a:bodyPr>
          <a:lstStyle/>
          <a:p>
            <a:pPr>
              <a:spcAft>
                <a:spcPts val="600"/>
              </a:spcAft>
            </a:pPr>
            <a:fld id="{6DAB3F6F-6A30-410C-8DAB-3E7769D71CBC}" type="slidenum">
              <a:rPr lang="en-US" smtClean="0"/>
              <a:pPr>
                <a:spcAft>
                  <a:spcPts val="600"/>
                </a:spcAft>
              </a:pPr>
              <a:t>28</a:t>
            </a:fld>
            <a:endParaRPr lang="en-US" dirty="0"/>
          </a:p>
        </p:txBody>
      </p:sp>
    </p:spTree>
    <p:extLst>
      <p:ext uri="{BB962C8B-B14F-4D97-AF65-F5344CB8AC3E}">
        <p14:creationId xmlns:p14="http://schemas.microsoft.com/office/powerpoint/2010/main" val="78945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002EE-3D43-8C5F-A6C3-5CE26F44D2B0}"/>
              </a:ext>
            </a:extLst>
          </p:cNvPr>
          <p:cNvSpPr>
            <a:spLocks noGrp="1"/>
          </p:cNvSpPr>
          <p:nvPr>
            <p:ph sz="half" idx="2"/>
          </p:nvPr>
        </p:nvSpPr>
        <p:spPr>
          <a:xfrm>
            <a:off x="1400410" y="1279561"/>
            <a:ext cx="3171590" cy="1881011"/>
          </a:xfrm>
        </p:spPr>
        <p:txBody>
          <a:bodyPr wrap="square" anchor="ctr">
            <a:noAutofit/>
          </a:bodyPr>
          <a:lstStyle/>
          <a:p>
            <a:r>
              <a:rPr lang="en-US" sz="2000" dirty="0"/>
              <a:t>Thank you!</a:t>
            </a:r>
          </a:p>
          <a:p>
            <a:endParaRPr lang="en-US" sz="1000" dirty="0"/>
          </a:p>
          <a:p>
            <a:br>
              <a:rPr lang="en-US" sz="1000" dirty="0"/>
            </a:br>
            <a:endParaRPr lang="en-US" sz="1300" i="0" dirty="0"/>
          </a:p>
          <a:p>
            <a:r>
              <a:rPr lang="en-US" sz="1400" b="1" i="0" dirty="0">
                <a:latin typeface="+mn-lt"/>
              </a:rPr>
              <a:t>Michael De Prima</a:t>
            </a:r>
          </a:p>
          <a:p>
            <a:r>
              <a:rPr lang="en-US" sz="1400" i="0" dirty="0">
                <a:latin typeface="+mn-lt"/>
              </a:rPr>
              <a:t>Tax Principal</a:t>
            </a:r>
          </a:p>
          <a:p>
            <a:r>
              <a:rPr lang="en-US" sz="1400" i="0" dirty="0">
                <a:latin typeface="+mn-lt"/>
              </a:rPr>
              <a:t>CLA</a:t>
            </a:r>
          </a:p>
          <a:p>
            <a:r>
              <a:rPr lang="en-US" sz="1400" i="0" dirty="0">
                <a:latin typeface="+mn-lt"/>
              </a:rPr>
              <a:t>michael.deprima@claconnect.com </a:t>
            </a:r>
          </a:p>
          <a:p>
            <a:r>
              <a:rPr lang="en-US" sz="1400" i="0" dirty="0">
                <a:latin typeface="+mn-lt"/>
              </a:rPr>
              <a:t>239-280-3548</a:t>
            </a:r>
          </a:p>
          <a:p>
            <a:endParaRPr lang="en-US" sz="1300" i="0" dirty="0"/>
          </a:p>
          <a:p>
            <a:endParaRPr lang="en-US" sz="1300" i="0" dirty="0"/>
          </a:p>
          <a:p>
            <a:endParaRPr lang="en-US" sz="1300" i="0" dirty="0"/>
          </a:p>
          <a:p>
            <a:endParaRPr lang="en-US" sz="1300" i="0" dirty="0"/>
          </a:p>
          <a:p>
            <a:endParaRPr lang="en-US" sz="1300" i="0" dirty="0"/>
          </a:p>
        </p:txBody>
      </p:sp>
      <p:sp>
        <p:nvSpPr>
          <p:cNvPr id="3" name="Slide Number Placeholder 2">
            <a:extLst>
              <a:ext uri="{FF2B5EF4-FFF2-40B4-BE49-F238E27FC236}">
                <a16:creationId xmlns:a16="http://schemas.microsoft.com/office/drawing/2014/main" id="{4AA937AB-BD59-53E2-1EC1-B4E54EFC2F15}"/>
              </a:ext>
            </a:extLst>
          </p:cNvPr>
          <p:cNvSpPr>
            <a:spLocks noGrp="1"/>
          </p:cNvSpPr>
          <p:nvPr>
            <p:ph type="sldNum" sz="quarter" idx="4"/>
          </p:nvPr>
        </p:nvSpPr>
        <p:spPr/>
        <p:txBody>
          <a:bodyPr/>
          <a:lstStyle/>
          <a:p>
            <a:fld id="{6DAB3F6F-6A30-410C-8DAB-3E7769D71CBC}" type="slidenum">
              <a:rPr lang="en-US" smtClean="0"/>
              <a:pPr/>
              <a:t>29</a:t>
            </a:fld>
            <a:endParaRPr lang="en-US" dirty="0"/>
          </a:p>
        </p:txBody>
      </p:sp>
      <p:sp>
        <p:nvSpPr>
          <p:cNvPr id="5" name="TextBox 4">
            <a:extLst>
              <a:ext uri="{FF2B5EF4-FFF2-40B4-BE49-F238E27FC236}">
                <a16:creationId xmlns:a16="http://schemas.microsoft.com/office/drawing/2014/main" id="{0694348C-3C18-C3C1-61C5-33B757C87BBB}"/>
              </a:ext>
            </a:extLst>
          </p:cNvPr>
          <p:cNvSpPr txBox="1"/>
          <p:nvPr/>
        </p:nvSpPr>
        <p:spPr>
          <a:xfrm>
            <a:off x="4572000" y="1555963"/>
            <a:ext cx="4216700" cy="1169551"/>
          </a:xfrm>
          <a:prstGeom prst="rect">
            <a:avLst/>
          </a:prstGeom>
          <a:noFill/>
        </p:spPr>
        <p:txBody>
          <a:bodyPr wrap="square">
            <a:spAutoFit/>
          </a:bodyPr>
          <a:lstStyle/>
          <a:p>
            <a:r>
              <a:rPr lang="en-US" sz="1400" b="1" i="0" dirty="0">
                <a:solidFill>
                  <a:schemeClr val="bg1"/>
                </a:solidFill>
              </a:rPr>
              <a:t>Tyler Hoch</a:t>
            </a:r>
          </a:p>
          <a:p>
            <a:r>
              <a:rPr lang="en-US" sz="1400" i="0" dirty="0">
                <a:solidFill>
                  <a:schemeClr val="bg1"/>
                </a:solidFill>
              </a:rPr>
              <a:t>Managing Director, Public Finance Investment Banking</a:t>
            </a:r>
          </a:p>
          <a:p>
            <a:r>
              <a:rPr lang="en-US" sz="1400" dirty="0">
                <a:solidFill>
                  <a:schemeClr val="bg1"/>
                </a:solidFill>
              </a:rPr>
              <a:t>Piper Sandler</a:t>
            </a:r>
            <a:endParaRPr lang="en-US" sz="1400" i="0" dirty="0">
              <a:solidFill>
                <a:schemeClr val="bg1"/>
              </a:solidFill>
            </a:endParaRPr>
          </a:p>
          <a:p>
            <a:r>
              <a:rPr lang="en-US" sz="1400" dirty="0">
                <a:solidFill>
                  <a:schemeClr val="bg1"/>
                </a:solidFill>
              </a:rPr>
              <a:t>tyler.hoch@psc.com </a:t>
            </a:r>
          </a:p>
          <a:p>
            <a:r>
              <a:rPr lang="en-US" sz="1400" i="0" dirty="0">
                <a:solidFill>
                  <a:schemeClr val="bg1"/>
                </a:solidFill>
              </a:rPr>
              <a:t>612-303-6618</a:t>
            </a:r>
          </a:p>
        </p:txBody>
      </p:sp>
    </p:spTree>
    <p:extLst>
      <p:ext uri="{BB962C8B-B14F-4D97-AF65-F5344CB8AC3E}">
        <p14:creationId xmlns:p14="http://schemas.microsoft.com/office/powerpoint/2010/main" val="167774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F16A-7DA2-1DF1-384D-8792FBC52482}"/>
              </a:ext>
            </a:extLst>
          </p:cNvPr>
          <p:cNvSpPr>
            <a:spLocks noGrp="1"/>
          </p:cNvSpPr>
          <p:nvPr>
            <p:ph type="title"/>
          </p:nvPr>
        </p:nvSpPr>
        <p:spPr>
          <a:xfrm>
            <a:off x="457200" y="144838"/>
            <a:ext cx="8229600" cy="685800"/>
          </a:xfrm>
        </p:spPr>
        <p:txBody>
          <a:bodyPr wrap="square" anchor="ctr">
            <a:normAutofit/>
          </a:bodyPr>
          <a:lstStyle/>
          <a:p>
            <a:r>
              <a:rPr lang="en-US" dirty="0"/>
              <a:t>Opportunities for Higher Ed</a:t>
            </a:r>
          </a:p>
        </p:txBody>
      </p:sp>
      <p:sp>
        <p:nvSpPr>
          <p:cNvPr id="3" name="Slide Number Placeholder 2">
            <a:extLst>
              <a:ext uri="{FF2B5EF4-FFF2-40B4-BE49-F238E27FC236}">
                <a16:creationId xmlns:a16="http://schemas.microsoft.com/office/drawing/2014/main" id="{BA78A3DD-127C-DCA4-B92A-82380A985BFA}"/>
              </a:ext>
            </a:extLst>
          </p:cNvPr>
          <p:cNvSpPr>
            <a:spLocks noGrp="1"/>
          </p:cNvSpPr>
          <p:nvPr>
            <p:ph type="sldNum" sz="quarter" idx="4"/>
          </p:nvPr>
        </p:nvSpPr>
        <p:spPr>
          <a:xfrm>
            <a:off x="8572280" y="4670591"/>
            <a:ext cx="395782" cy="342900"/>
          </a:xfrm>
        </p:spPr>
        <p:txBody>
          <a:bodyPr anchor="ctr">
            <a:normAutofit/>
          </a:bodyPr>
          <a:lstStyle/>
          <a:p>
            <a:fld id="{6DAB3F6F-6A30-410C-8DAB-3E7769D71CBC}" type="slidenum">
              <a:rPr lang="en-US" smtClean="0"/>
              <a:pPr/>
              <a:t>3</a:t>
            </a:fld>
            <a:endParaRPr lang="en-US"/>
          </a:p>
        </p:txBody>
      </p:sp>
      <p:graphicFrame>
        <p:nvGraphicFramePr>
          <p:cNvPr id="6" name="Content Placeholder 2">
            <a:extLst>
              <a:ext uri="{FF2B5EF4-FFF2-40B4-BE49-F238E27FC236}">
                <a16:creationId xmlns:a16="http://schemas.microsoft.com/office/drawing/2014/main" id="{13E9EA57-826A-239A-FC38-EE977FA8335B}"/>
              </a:ext>
            </a:extLst>
          </p:cNvPr>
          <p:cNvGraphicFramePr>
            <a:graphicFrameLocks/>
          </p:cNvGraphicFramePr>
          <p:nvPr/>
        </p:nvGraphicFramePr>
        <p:xfrm>
          <a:off x="457200" y="1085850"/>
          <a:ext cx="8229600" cy="342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08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6B55-97E3-D4D7-DC3A-4627FFAE788C}"/>
              </a:ext>
            </a:extLst>
          </p:cNvPr>
          <p:cNvSpPr>
            <a:spLocks noGrp="1"/>
          </p:cNvSpPr>
          <p:nvPr>
            <p:ph type="title"/>
          </p:nvPr>
        </p:nvSpPr>
        <p:spPr/>
        <p:txBody>
          <a:bodyPr/>
          <a:lstStyle/>
          <a:p>
            <a:r>
              <a:rPr lang="en-US" dirty="0"/>
              <a:t>IRA Snapshot </a:t>
            </a:r>
          </a:p>
        </p:txBody>
      </p:sp>
      <p:sp>
        <p:nvSpPr>
          <p:cNvPr id="3" name="Slide Number Placeholder 2">
            <a:extLst>
              <a:ext uri="{FF2B5EF4-FFF2-40B4-BE49-F238E27FC236}">
                <a16:creationId xmlns:a16="http://schemas.microsoft.com/office/drawing/2014/main" id="{CB4B3B07-F279-C54A-B257-72E4B285E839}"/>
              </a:ext>
            </a:extLst>
          </p:cNvPr>
          <p:cNvSpPr>
            <a:spLocks noGrp="1"/>
          </p:cNvSpPr>
          <p:nvPr>
            <p:ph type="sldNum" sz="quarter" idx="4"/>
          </p:nvPr>
        </p:nvSpPr>
        <p:spPr/>
        <p:txBody>
          <a:bodyPr/>
          <a:lstStyle/>
          <a:p>
            <a:fld id="{6DAB3F6F-6A30-410C-8DAB-3E7769D71CBC}" type="slidenum">
              <a:rPr lang="en-US" smtClean="0"/>
              <a:pPr/>
              <a:t>4</a:t>
            </a:fld>
            <a:endParaRPr lang="en-US" dirty="0"/>
          </a:p>
        </p:txBody>
      </p:sp>
      <p:graphicFrame>
        <p:nvGraphicFramePr>
          <p:cNvPr id="9" name="Content Placeholder 4">
            <a:extLst>
              <a:ext uri="{FF2B5EF4-FFF2-40B4-BE49-F238E27FC236}">
                <a16:creationId xmlns:a16="http://schemas.microsoft.com/office/drawing/2014/main" id="{9B377157-FAD4-CA11-5F63-216B22F14FA7}"/>
              </a:ext>
            </a:extLst>
          </p:cNvPr>
          <p:cNvGraphicFramePr>
            <a:graphicFrameLocks/>
          </p:cNvGraphicFramePr>
          <p:nvPr/>
        </p:nvGraphicFramePr>
        <p:xfrm>
          <a:off x="457200" y="804863"/>
          <a:ext cx="8229600" cy="367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3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838"/>
            <a:ext cx="8229600" cy="685800"/>
          </a:xfrm>
        </p:spPr>
        <p:txBody>
          <a:bodyPr wrap="square" anchor="ctr">
            <a:noAutofit/>
          </a:bodyPr>
          <a:lstStyle/>
          <a:p>
            <a:r>
              <a:rPr lang="en-US" dirty="0"/>
              <a:t>Refundable/Transferable Credits   </a:t>
            </a:r>
          </a:p>
        </p:txBody>
      </p:sp>
      <p:graphicFrame>
        <p:nvGraphicFramePr>
          <p:cNvPr id="7" name="Content Placeholder 4">
            <a:extLst>
              <a:ext uri="{FF2B5EF4-FFF2-40B4-BE49-F238E27FC236}">
                <a16:creationId xmlns:a16="http://schemas.microsoft.com/office/drawing/2014/main" id="{68B5292A-8991-71C5-9E97-B0B208003E9E}"/>
              </a:ext>
            </a:extLst>
          </p:cNvPr>
          <p:cNvGraphicFramePr>
            <a:graphicFrameLocks noGrp="1"/>
          </p:cNvGraphicFramePr>
          <p:nvPr>
            <p:ph idx="1"/>
          </p:nvPr>
        </p:nvGraphicFramePr>
        <p:xfrm>
          <a:off x="457200" y="804672"/>
          <a:ext cx="8229600" cy="3672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a:xfrm>
            <a:off x="8572280" y="4670591"/>
            <a:ext cx="395782" cy="342900"/>
          </a:xfrm>
        </p:spPr>
        <p:txBody>
          <a:bodyPr wrap="square" anchor="ctr">
            <a:noAutofit/>
          </a:bodyPr>
          <a:lstStyle/>
          <a:p>
            <a:pPr>
              <a:spcAft>
                <a:spcPts val="600"/>
              </a:spcAft>
            </a:pPr>
            <a:fld id="{F8E24598-D429-A34B-B4A6-5808099B37D3}" type="slidenum">
              <a:rPr lang="en-US" smtClean="0"/>
              <a:pPr>
                <a:spcAft>
                  <a:spcPts val="600"/>
                </a:spcAft>
              </a:pPr>
              <a:t>5</a:t>
            </a:fld>
            <a:endParaRPr lang="en-US" dirty="0"/>
          </a:p>
        </p:txBody>
      </p:sp>
    </p:spTree>
    <p:extLst>
      <p:ext uri="{BB962C8B-B14F-4D97-AF65-F5344CB8AC3E}">
        <p14:creationId xmlns:p14="http://schemas.microsoft.com/office/powerpoint/2010/main" val="286472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E5A0BC-96FF-7C56-F08F-528C2613D7C4}"/>
              </a:ext>
            </a:extLst>
          </p:cNvPr>
          <p:cNvSpPr>
            <a:spLocks noGrp="1"/>
          </p:cNvSpPr>
          <p:nvPr>
            <p:ph type="title"/>
          </p:nvPr>
        </p:nvSpPr>
        <p:spPr/>
        <p:txBody>
          <a:bodyPr/>
          <a:lstStyle/>
          <a:p>
            <a:r>
              <a:rPr lang="en-US" dirty="0"/>
              <a:t>Know Your Dates </a:t>
            </a:r>
          </a:p>
        </p:txBody>
      </p:sp>
      <p:sp>
        <p:nvSpPr>
          <p:cNvPr id="2" name="Content Placeholder 1">
            <a:extLst>
              <a:ext uri="{FF2B5EF4-FFF2-40B4-BE49-F238E27FC236}">
                <a16:creationId xmlns:a16="http://schemas.microsoft.com/office/drawing/2014/main" id="{FBC3C7E7-E958-F897-F4B8-20C9A78417A3}"/>
              </a:ext>
            </a:extLst>
          </p:cNvPr>
          <p:cNvSpPr>
            <a:spLocks noGrp="1"/>
          </p:cNvSpPr>
          <p:nvPr>
            <p:ph idx="1"/>
          </p:nvPr>
        </p:nvSpPr>
        <p:spPr/>
        <p:txBody>
          <a:bodyPr/>
          <a:lstStyle/>
          <a:p>
            <a:r>
              <a:rPr lang="en-US" dirty="0"/>
              <a:t>IRA is generally effective January 1, 2023</a:t>
            </a:r>
          </a:p>
          <a:p>
            <a:r>
              <a:rPr lang="en-US" dirty="0"/>
              <a:t>Credits may be claimed once property is placed in service</a:t>
            </a:r>
          </a:p>
          <a:p>
            <a:r>
              <a:rPr lang="en-US" dirty="0"/>
              <a:t>Construction start date is important under the IRA</a:t>
            </a:r>
          </a:p>
          <a:p>
            <a:pPr lvl="1"/>
            <a:r>
              <a:rPr lang="en-US" dirty="0"/>
              <a:t>Construction generally starts when:</a:t>
            </a:r>
          </a:p>
          <a:p>
            <a:pPr lvl="2"/>
            <a:r>
              <a:rPr lang="en-US" dirty="0"/>
              <a:t>5% or more of the cost of the property is incurred, or</a:t>
            </a:r>
          </a:p>
          <a:p>
            <a:pPr lvl="2"/>
            <a:r>
              <a:rPr lang="en-US" dirty="0"/>
              <a:t>Physical work of a significant nature begins</a:t>
            </a:r>
          </a:p>
          <a:p>
            <a:r>
              <a:rPr lang="en-US" dirty="0"/>
              <a:t>Fiscal year end will determine period in which property is placed in service and tax return due dates (discussed later)</a:t>
            </a:r>
          </a:p>
          <a:p>
            <a:pPr lvl="2"/>
            <a:endParaRPr lang="en-US" dirty="0"/>
          </a:p>
          <a:p>
            <a:endParaRPr lang="en-US" dirty="0"/>
          </a:p>
        </p:txBody>
      </p:sp>
      <p:sp>
        <p:nvSpPr>
          <p:cNvPr id="5" name="Slide Number Placeholder 4">
            <a:extLst>
              <a:ext uri="{FF2B5EF4-FFF2-40B4-BE49-F238E27FC236}">
                <a16:creationId xmlns:a16="http://schemas.microsoft.com/office/drawing/2014/main" id="{04177992-70A3-16B0-EFDB-966455771B94}"/>
              </a:ext>
            </a:extLst>
          </p:cNvPr>
          <p:cNvSpPr>
            <a:spLocks noGrp="1"/>
          </p:cNvSpPr>
          <p:nvPr>
            <p:ph type="sldNum" sz="quarter" idx="4"/>
          </p:nvPr>
        </p:nvSpPr>
        <p:spPr/>
        <p:txBody>
          <a:bodyPr/>
          <a:lstStyle/>
          <a:p>
            <a:fld id="{6DAB3F6F-6A30-410C-8DAB-3E7769D71CBC}" type="slidenum">
              <a:rPr lang="en-US" smtClean="0"/>
              <a:pPr/>
              <a:t>6</a:t>
            </a:fld>
            <a:endParaRPr lang="en-US" dirty="0"/>
          </a:p>
        </p:txBody>
      </p:sp>
    </p:spTree>
    <p:extLst>
      <p:ext uri="{BB962C8B-B14F-4D97-AF65-F5344CB8AC3E}">
        <p14:creationId xmlns:p14="http://schemas.microsoft.com/office/powerpoint/2010/main" val="213760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BC9653-599A-B42B-8168-8EBF5F9A5D85}"/>
              </a:ext>
            </a:extLst>
          </p:cNvPr>
          <p:cNvSpPr>
            <a:spLocks noGrp="1"/>
          </p:cNvSpPr>
          <p:nvPr>
            <p:ph type="ctrTitle"/>
          </p:nvPr>
        </p:nvSpPr>
        <p:spPr/>
        <p:txBody>
          <a:bodyPr/>
          <a:lstStyle/>
          <a:p>
            <a:r>
              <a:rPr lang="en-US" dirty="0"/>
              <a:t>Specific Credit Opportunities </a:t>
            </a:r>
          </a:p>
        </p:txBody>
      </p:sp>
      <p:sp>
        <p:nvSpPr>
          <p:cNvPr id="4" name="Slide Number Placeholder 3">
            <a:extLst>
              <a:ext uri="{FF2B5EF4-FFF2-40B4-BE49-F238E27FC236}">
                <a16:creationId xmlns:a16="http://schemas.microsoft.com/office/drawing/2014/main" id="{31196321-8E9F-F3BD-43C1-5F6BDFC2B99C}"/>
              </a:ext>
            </a:extLst>
          </p:cNvPr>
          <p:cNvSpPr>
            <a:spLocks noGrp="1"/>
          </p:cNvSpPr>
          <p:nvPr>
            <p:ph type="sldNum" sz="quarter" idx="4"/>
          </p:nvPr>
        </p:nvSpPr>
        <p:spPr/>
        <p:txBody>
          <a:bodyPr/>
          <a:lstStyle/>
          <a:p>
            <a:fld id="{6DAB3F6F-6A30-410C-8DAB-3E7769D71CBC}" type="slidenum">
              <a:rPr lang="en-US" smtClean="0"/>
              <a:pPr/>
              <a:t>7</a:t>
            </a:fld>
            <a:endParaRPr lang="en-US" dirty="0"/>
          </a:p>
        </p:txBody>
      </p:sp>
    </p:spTree>
    <p:extLst>
      <p:ext uri="{BB962C8B-B14F-4D97-AF65-F5344CB8AC3E}">
        <p14:creationId xmlns:p14="http://schemas.microsoft.com/office/powerpoint/2010/main" val="220439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375D71-CF96-6C2D-3CE0-143C962975B5}"/>
              </a:ext>
            </a:extLst>
          </p:cNvPr>
          <p:cNvSpPr>
            <a:spLocks noGrp="1"/>
          </p:cNvSpPr>
          <p:nvPr>
            <p:ph type="title"/>
          </p:nvPr>
        </p:nvSpPr>
        <p:spPr/>
        <p:txBody>
          <a:bodyPr wrap="square" anchor="ctr">
            <a:normAutofit/>
          </a:bodyPr>
          <a:lstStyle/>
          <a:p>
            <a:r>
              <a:rPr lang="en-US" dirty="0"/>
              <a:t>Section 48 Energy Investment Tax Credit</a:t>
            </a:r>
          </a:p>
        </p:txBody>
      </p:sp>
      <p:graphicFrame>
        <p:nvGraphicFramePr>
          <p:cNvPr id="6" name="Content Placeholder 1">
            <a:extLst>
              <a:ext uri="{FF2B5EF4-FFF2-40B4-BE49-F238E27FC236}">
                <a16:creationId xmlns:a16="http://schemas.microsoft.com/office/drawing/2014/main" id="{CCA053C7-620D-0151-C9F9-0418C7E9EE03}"/>
              </a:ext>
            </a:extLst>
          </p:cNvPr>
          <p:cNvGraphicFramePr>
            <a:graphicFrameLocks noGrp="1"/>
          </p:cNvGraphicFramePr>
          <p:nvPr>
            <p:ph idx="1"/>
          </p:nvPr>
        </p:nvGraphicFramePr>
        <p:xfrm>
          <a:off x="457200" y="804863"/>
          <a:ext cx="8229600" cy="367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C6AC1726-36C9-3532-E815-46345665A266}"/>
              </a:ext>
            </a:extLst>
          </p:cNvPr>
          <p:cNvSpPr>
            <a:spLocks noGrp="1"/>
          </p:cNvSpPr>
          <p:nvPr>
            <p:ph type="sldNum" sz="quarter" idx="4"/>
          </p:nvPr>
        </p:nvSpPr>
        <p:spPr/>
        <p:txBody>
          <a:bodyPr anchor="ctr">
            <a:normAutofit/>
          </a:bodyPr>
          <a:lstStyle/>
          <a:p>
            <a:pPr>
              <a:spcAft>
                <a:spcPts val="600"/>
              </a:spcAft>
            </a:pPr>
            <a:fld id="{6DAB3F6F-6A30-410C-8DAB-3E7769D71CBC}" type="slidenum">
              <a:rPr lang="en-US" smtClean="0"/>
              <a:pPr>
                <a:spcAft>
                  <a:spcPts val="600"/>
                </a:spcAft>
              </a:pPr>
              <a:t>8</a:t>
            </a:fld>
            <a:endParaRPr lang="en-US" dirty="0"/>
          </a:p>
        </p:txBody>
      </p:sp>
    </p:spTree>
    <p:extLst>
      <p:ext uri="{BB962C8B-B14F-4D97-AF65-F5344CB8AC3E}">
        <p14:creationId xmlns:p14="http://schemas.microsoft.com/office/powerpoint/2010/main" val="286079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B19F-C132-F7AE-2616-F2291F86A118}"/>
              </a:ext>
            </a:extLst>
          </p:cNvPr>
          <p:cNvSpPr>
            <a:spLocks noGrp="1"/>
          </p:cNvSpPr>
          <p:nvPr>
            <p:ph type="title"/>
          </p:nvPr>
        </p:nvSpPr>
        <p:spPr>
          <a:xfrm>
            <a:off x="457200" y="144838"/>
            <a:ext cx="8229600" cy="685800"/>
          </a:xfrm>
        </p:spPr>
        <p:txBody>
          <a:bodyPr wrap="square" anchor="ctr">
            <a:noAutofit/>
          </a:bodyPr>
          <a:lstStyle/>
          <a:p>
            <a:r>
              <a:rPr kumimoji="0" lang="en-US" b="0" i="0" u="none" strike="noStrike" kern="0" cap="none" spc="0" normalizeH="0" baseline="0" noProof="0">
                <a:ln>
                  <a:noFill/>
                </a:ln>
                <a:effectLst/>
                <a:uLnTx/>
                <a:uFillTx/>
              </a:rPr>
              <a:t>Examples Of ITC Eligible Property </a:t>
            </a:r>
            <a:endParaRPr lang="en-US" dirty="0"/>
          </a:p>
        </p:txBody>
      </p:sp>
      <p:sp>
        <p:nvSpPr>
          <p:cNvPr id="4" name="Slide Number Placeholder 3">
            <a:extLst>
              <a:ext uri="{FF2B5EF4-FFF2-40B4-BE49-F238E27FC236}">
                <a16:creationId xmlns:a16="http://schemas.microsoft.com/office/drawing/2014/main" id="{8448DC8E-81D1-BBEC-1A96-8177D288EAB6}"/>
              </a:ext>
            </a:extLst>
          </p:cNvPr>
          <p:cNvSpPr>
            <a:spLocks noGrp="1"/>
          </p:cNvSpPr>
          <p:nvPr>
            <p:ph type="sldNum" sz="quarter" idx="4"/>
          </p:nvPr>
        </p:nvSpPr>
        <p:spPr>
          <a:xfrm>
            <a:off x="8572280" y="4670591"/>
            <a:ext cx="395782" cy="342900"/>
          </a:xfrm>
        </p:spPr>
        <p:txBody>
          <a:bodyPr wrap="square" anchor="ctr">
            <a:noAutofit/>
          </a:bodyPr>
          <a:lstStyle/>
          <a:p>
            <a:pPr>
              <a:spcAft>
                <a:spcPts val="600"/>
              </a:spcAft>
            </a:pPr>
            <a:fld id="{6DAB3F6F-6A30-410C-8DAB-3E7769D71CBC}" type="slidenum">
              <a:rPr lang="en-US" smtClean="0"/>
              <a:pPr>
                <a:spcAft>
                  <a:spcPts val="600"/>
                </a:spcAft>
              </a:pPr>
              <a:t>9</a:t>
            </a:fld>
            <a:endParaRPr lang="en-US"/>
          </a:p>
        </p:txBody>
      </p:sp>
      <p:graphicFrame>
        <p:nvGraphicFramePr>
          <p:cNvPr id="6" name="Content Placeholder 2">
            <a:extLst>
              <a:ext uri="{FF2B5EF4-FFF2-40B4-BE49-F238E27FC236}">
                <a16:creationId xmlns:a16="http://schemas.microsoft.com/office/drawing/2014/main" id="{D67B3771-5FFD-257C-8CD9-130C15F72205}"/>
              </a:ext>
            </a:extLst>
          </p:cNvPr>
          <p:cNvGraphicFramePr>
            <a:graphicFrameLocks noGrp="1"/>
          </p:cNvGraphicFramePr>
          <p:nvPr>
            <p:ph idx="1"/>
          </p:nvPr>
        </p:nvGraphicFramePr>
        <p:xfrm>
          <a:off x="457200" y="804672"/>
          <a:ext cx="8229600" cy="3672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65747"/>
      </p:ext>
    </p:extLst>
  </p:cSld>
  <p:clrMapOvr>
    <a:masterClrMapping/>
  </p:clrMapOvr>
</p:sld>
</file>

<file path=ppt/theme/theme1.xml><?xml version="1.0" encoding="utf-8"?>
<a:theme xmlns:a="http://schemas.openxmlformats.org/drawingml/2006/main" name="1_CLA-Widescreen">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182880" tIns="45720" rIns="18288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 id="{1458335C-B462-46B9-A68A-A8B78A17FE26}" vid="{35B092A1-33EB-480F-939F-0E5F1792E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SlideTemplateConfiguration><![CDATA[{"slideVersion":1,"isValidatorEnabled":false,"isLocked":false,"elementsMetadata":[],"slideId":"913676992228622336","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FormConfiguration><![CDATA[{"formFields":[],"formDataEntries":[]}]]></TemplafyForm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913676992228622338","enableDocumentContentUpdater":false,"version":"2.0"}]]></TemplafySlideTemplateConfiguration>
</file>

<file path=customXml/item6.xml><?xml version="1.0" encoding="utf-8"?>
<TemplafySlideTemplateConfiguration><![CDATA[{"slideVersion":1,"isValidatorEnabled":false,"isLocked":false,"elementsMetadata":[],"slideId":"913676992228622337","enableDocumentContentUpdater":false,"version":"2.0"}]]></TemplafySlideTemplateConfiguration>
</file>

<file path=customXml/item7.xml><?xml version="1.0" encoding="utf-8"?>
<TemplafyTemplateConfiguration><![CDATA[{"elementsMetadata":[],"transformationConfigurations":[],"templateName":"CLA-Widescreen Template (16:9)","templateDescription":"","enableDocumentContentUpdater":false,"version":"2.0"}]]></TemplafyTemplateConfiguration>
</file>

<file path=customXml/item8.xml><?xml version="1.0" encoding="utf-8"?>
<TemplafySlideFormConfiguration><![CDATA[{"formFields":[],"formDataEntries":[]}]]></TemplafySlideFormConfiguration>
</file>

<file path=customXml/itemProps1.xml><?xml version="1.0" encoding="utf-8"?>
<ds:datastoreItem xmlns:ds="http://schemas.openxmlformats.org/officeDocument/2006/customXml" ds:itemID="{7E98C715-540A-4863-963D-8DA371AC12F8}">
  <ds:schemaRefs/>
</ds:datastoreItem>
</file>

<file path=customXml/itemProps2.xml><?xml version="1.0" encoding="utf-8"?>
<ds:datastoreItem xmlns:ds="http://schemas.openxmlformats.org/officeDocument/2006/customXml" ds:itemID="{7165D202-5B16-455D-989D-848F8E435978}">
  <ds:schemaRefs/>
</ds:datastoreItem>
</file>

<file path=customXml/itemProps3.xml><?xml version="1.0" encoding="utf-8"?>
<ds:datastoreItem xmlns:ds="http://schemas.openxmlformats.org/officeDocument/2006/customXml" ds:itemID="{4282E662-EB7D-4349-970A-2CA76D4375EF}">
  <ds:schemaRefs/>
</ds:datastoreItem>
</file>

<file path=customXml/itemProps4.xml><?xml version="1.0" encoding="utf-8"?>
<ds:datastoreItem xmlns:ds="http://schemas.openxmlformats.org/officeDocument/2006/customXml" ds:itemID="{DE8FC93E-8F18-4071-AA73-55FB197BF17A}">
  <ds:schemaRefs/>
</ds:datastoreItem>
</file>

<file path=customXml/itemProps5.xml><?xml version="1.0" encoding="utf-8"?>
<ds:datastoreItem xmlns:ds="http://schemas.openxmlformats.org/officeDocument/2006/customXml" ds:itemID="{33F0D362-EBEE-4E0E-99B3-94D7715C2A66}">
  <ds:schemaRefs/>
</ds:datastoreItem>
</file>

<file path=customXml/itemProps6.xml><?xml version="1.0" encoding="utf-8"?>
<ds:datastoreItem xmlns:ds="http://schemas.openxmlformats.org/officeDocument/2006/customXml" ds:itemID="{3E51ED93-BAF1-402C-9E51-1888281C632A}">
  <ds:schemaRefs/>
</ds:datastoreItem>
</file>

<file path=customXml/itemProps7.xml><?xml version="1.0" encoding="utf-8"?>
<ds:datastoreItem xmlns:ds="http://schemas.openxmlformats.org/officeDocument/2006/customXml" ds:itemID="{5F45DF24-9140-492A-B036-0DE2CC2F37D7}">
  <ds:schemaRefs/>
</ds:datastoreItem>
</file>

<file path=customXml/itemProps8.xml><?xml version="1.0" encoding="utf-8"?>
<ds:datastoreItem xmlns:ds="http://schemas.openxmlformats.org/officeDocument/2006/customXml" ds:itemID="{A92DAE10-8775-46F5-A771-531B2D8A80DE}">
  <ds:schemaRefs/>
</ds:datastoreItem>
</file>

<file path=docProps/app.xml><?xml version="1.0" encoding="utf-8"?>
<Properties xmlns="http://schemas.openxmlformats.org/officeDocument/2006/extended-properties" xmlns:vt="http://schemas.openxmlformats.org/officeDocument/2006/docPropsVTypes">
  <Template>CLA-Widescreen</Template>
  <TotalTime>32</TotalTime>
  <Words>2190</Words>
  <Application>Microsoft Office PowerPoint</Application>
  <PresentationFormat>On-screen Show (16:9)</PresentationFormat>
  <Paragraphs>205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Narrow</vt:lpstr>
      <vt:lpstr>Calibri</vt:lpstr>
      <vt:lpstr>Courier New</vt:lpstr>
      <vt:lpstr>Georgia</vt:lpstr>
      <vt:lpstr>Times New Roman</vt:lpstr>
      <vt:lpstr>Wingdings</vt:lpstr>
      <vt:lpstr>1_CLA-Widescreen</vt:lpstr>
      <vt:lpstr>Leveraging The IRA: Direct Pay Credit Opportunities For Higher Education</vt:lpstr>
      <vt:lpstr>PowerPoint Presentation</vt:lpstr>
      <vt:lpstr>Opportunities for Higher Ed</vt:lpstr>
      <vt:lpstr>IRA Snapshot </vt:lpstr>
      <vt:lpstr>Refundable/Transferable Credits   </vt:lpstr>
      <vt:lpstr>Know Your Dates </vt:lpstr>
      <vt:lpstr>Specific Credit Opportunities </vt:lpstr>
      <vt:lpstr>Section 48 Energy Investment Tax Credit</vt:lpstr>
      <vt:lpstr>Examples Of ITC Eligible Property </vt:lpstr>
      <vt:lpstr>Section 30C Alternative Fuel Refueling Credit</vt:lpstr>
      <vt:lpstr>Section 45W Clean Vehicle Credit </vt:lpstr>
      <vt:lpstr>Bonus Credits </vt:lpstr>
      <vt:lpstr>Prevailing Wage And Apprenticeship (PWA)</vt:lpstr>
      <vt:lpstr>Prevailing Wage And Apprenticeship (PWA)</vt:lpstr>
      <vt:lpstr>Domestic Content Bonus </vt:lpstr>
      <vt:lpstr>Domestic Content </vt:lpstr>
      <vt:lpstr>Energy Communities </vt:lpstr>
      <vt:lpstr>Low-Income Communities </vt:lpstr>
      <vt:lpstr>Grants and Tax-Exempt Bonds</vt:lpstr>
      <vt:lpstr>Grant Funding </vt:lpstr>
      <vt:lpstr>Grant Funding</vt:lpstr>
      <vt:lpstr>Grant Funding</vt:lpstr>
      <vt:lpstr>ITC And Municipal Bonds</vt:lpstr>
      <vt:lpstr>ITC And Municipal Bonds</vt:lpstr>
      <vt:lpstr>ITC And Municipal Bonds</vt:lpstr>
      <vt:lpstr>ITC And Municipal Bonds</vt:lpstr>
      <vt:lpstr>Credit Monetization </vt:lpstr>
      <vt:lpstr>Claiming Direct Payments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Meyer</dc:creator>
  <cp:lastModifiedBy>Matias, Geraldine</cp:lastModifiedBy>
  <cp:revision>9</cp:revision>
  <dcterms:created xsi:type="dcterms:W3CDTF">2024-06-24T16:48:59Z</dcterms:created>
  <dcterms:modified xsi:type="dcterms:W3CDTF">2024-06-26T15:27:11Z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2024-05-16T02:06:41</vt:lpwstr>
  </property>
  <property fmtid="{D5CDD505-2E9C-101B-9397-08002B2CF9AE}" pid="3" name="TemplafyTenantId">
    <vt:lpwstr>claconnect</vt:lpwstr>
  </property>
  <property fmtid="{D5CDD505-2E9C-101B-9397-08002B2CF9AE}" pid="4" name="TemplafyTemplateId">
    <vt:lpwstr>638201383356936122</vt:lpwstr>
  </property>
  <property fmtid="{D5CDD505-2E9C-101B-9397-08002B2CF9AE}" pid="5" name="TemplafyUserProfileId">
    <vt:lpwstr>638128019172703477</vt:lpwstr>
  </property>
  <property fmtid="{D5CDD505-2E9C-101B-9397-08002B2CF9AE}" pid="6" name="TemplafyLanguageCode">
    <vt:lpwstr>en-US</vt:lpwstr>
  </property>
  <property fmtid="{D5CDD505-2E9C-101B-9397-08002B2CF9AE}" pid="7" name="TemplafyFromBlank">
    <vt:bool>false</vt:bool>
  </property>
</Properties>
</file>