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6" d="100"/>
          <a:sy n="86" d="100"/>
        </p:scale>
        <p:origin x="13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946D6340-29C8-471F-9501-3853EC23C031}" type="datetimeFigureOut">
              <a:rPr lang="en-US" smtClean="0"/>
              <a:t>11/29/2017</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2845B531-605E-44F1-B85A-492B90F71EB4}" type="slidenum">
              <a:rPr lang="en-US" smtClean="0"/>
              <a:t>‹#›</a:t>
            </a:fld>
            <a:endParaRPr lang="en-US"/>
          </a:p>
        </p:txBody>
      </p:sp>
    </p:spTree>
    <p:extLst>
      <p:ext uri="{BB962C8B-B14F-4D97-AF65-F5344CB8AC3E}">
        <p14:creationId xmlns:p14="http://schemas.microsoft.com/office/powerpoint/2010/main" val="125295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n.wikipedia.org/wiki/Internal_Revenue_Code_section_162(a)#cite_note-IRC_Section_162a-2"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irs.gov/pub/irs-prior/i1099gi--2015.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F1D7F-CF4A-459F-B3F8-DDBAC945B5A3}" type="slidenum">
              <a:rPr lang="en-US" smtClean="0"/>
              <a:t>1</a:t>
            </a:fld>
            <a:endParaRPr lang="en-US" dirty="0"/>
          </a:p>
        </p:txBody>
      </p:sp>
    </p:spTree>
    <p:extLst>
      <p:ext uri="{BB962C8B-B14F-4D97-AF65-F5344CB8AC3E}">
        <p14:creationId xmlns:p14="http://schemas.microsoft.com/office/powerpoint/2010/main" val="297707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65F1C09D-49B5-421D-8A76-9A6D287E3445}" type="slidenum">
              <a:rPr lang="en-US" altLang="en-US"/>
              <a:pPr>
                <a:spcBef>
                  <a:spcPct val="0"/>
                </a:spcBef>
              </a:pPr>
              <a:t>16</a:t>
            </a:fld>
            <a:endParaRPr lang="en-US" altLang="en-US" dirty="0"/>
          </a:p>
        </p:txBody>
      </p:sp>
    </p:spTree>
    <p:extLst>
      <p:ext uri="{BB962C8B-B14F-4D97-AF65-F5344CB8AC3E}">
        <p14:creationId xmlns:p14="http://schemas.microsoft.com/office/powerpoint/2010/main" val="116115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IRS would likely classify Mary as an Independent Contractor. She is not under any type of control by Company A. Mary will pay her own taxes during the year. If the company classifies Mary as an independent contractor, Owl</a:t>
            </a:r>
            <a:r>
              <a:rPr lang="en-US" altLang="en-US" baseline="0" dirty="0" smtClean="0"/>
              <a:t> CPA</a:t>
            </a:r>
            <a:r>
              <a:rPr lang="en-US" altLang="en-US" dirty="0" smtClean="0"/>
              <a:t> should issue a Form 1099 to her at the end of the year.</a:t>
            </a:r>
          </a:p>
          <a:p>
            <a:endParaRPr lang="en-US" altLang="en-US" dirty="0" smtClean="0"/>
          </a:p>
          <a:p>
            <a:endParaRPr lang="en-US" altLang="en-US" dirty="0" smtClean="0"/>
          </a:p>
          <a:p>
            <a:r>
              <a:rPr lang="en-US" altLang="en-US" dirty="0" smtClean="0"/>
              <a:t>The Facts indicate she is an independent contractor – Form 1099</a:t>
            </a:r>
          </a:p>
          <a:p>
            <a:endParaRPr lang="en-US" altLang="en-US" dirty="0" smtClean="0"/>
          </a:p>
          <a:p>
            <a:r>
              <a:rPr lang="en-US" altLang="en-US" b="1" dirty="0" smtClean="0"/>
              <a:t>However- if you changed the facts a bit.  </a:t>
            </a:r>
            <a:r>
              <a:rPr lang="en-US" altLang="en-US" dirty="0" smtClean="0"/>
              <a:t>She only works for Company A on a as needed basis.  She uses their equipment etc—basically works part time and does not work for another CPA firm---she would be a w-2 and most likely would be paid hourly.</a:t>
            </a:r>
          </a:p>
          <a:p>
            <a:endParaRPr lang="en-US" alt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7DB60A34-3BAE-4A29-8BEF-2D67D185CFDB}" type="slidenum">
              <a:rPr lang="en-US" altLang="en-US"/>
              <a:pPr>
                <a:spcBef>
                  <a:spcPct val="0"/>
                </a:spcBef>
              </a:pPr>
              <a:t>17</a:t>
            </a:fld>
            <a:endParaRPr lang="en-US" altLang="en-US" dirty="0"/>
          </a:p>
        </p:txBody>
      </p:sp>
    </p:spTree>
    <p:extLst>
      <p:ext uri="{BB962C8B-B14F-4D97-AF65-F5344CB8AC3E}">
        <p14:creationId xmlns:p14="http://schemas.microsoft.com/office/powerpoint/2010/main" val="11932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00A2CAA9-04FC-44B6-97E0-4CB976E9BC70}" type="slidenum">
              <a:rPr lang="en-US" altLang="en-US"/>
              <a:pPr>
                <a:spcBef>
                  <a:spcPct val="0"/>
                </a:spcBef>
              </a:pPr>
              <a:t>18</a:t>
            </a:fld>
            <a:endParaRPr lang="en-US" altLang="en-US" dirty="0"/>
          </a:p>
        </p:txBody>
      </p:sp>
    </p:spTree>
    <p:extLst>
      <p:ext uri="{BB962C8B-B14F-4D97-AF65-F5344CB8AC3E}">
        <p14:creationId xmlns:p14="http://schemas.microsoft.com/office/powerpoint/2010/main" val="122478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a Sch C company- pays someone rent—issue a 1099</a:t>
            </a:r>
          </a:p>
          <a:p>
            <a:endParaRPr lang="en-US" altLang="en-US" dirty="0" smtClean="0"/>
          </a:p>
          <a:p>
            <a:r>
              <a:rPr lang="en-US" altLang="en-US" dirty="0" smtClean="0"/>
              <a:t>Corp pays – an individual for IT services- issues a 1099</a:t>
            </a:r>
          </a:p>
          <a:p>
            <a:endParaRPr lang="en-US" altLang="en-US" dirty="0" smtClean="0"/>
          </a:p>
          <a:p>
            <a:r>
              <a:rPr lang="en-US" altLang="en-US" dirty="0" smtClean="0"/>
              <a:t>A non-profit- pays part time instructors for seminars – issue a 1099</a:t>
            </a:r>
          </a:p>
          <a:p>
            <a:endParaRPr lang="en-US" altLang="en-US"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7B7CE834-EC05-4CD4-A0F6-5D97627FFF89}" type="slidenum">
              <a:rPr lang="en-US" altLang="en-US"/>
              <a:pPr>
                <a:spcBef>
                  <a:spcPct val="0"/>
                </a:spcBef>
              </a:pPr>
              <a:t>19</a:t>
            </a:fld>
            <a:endParaRPr lang="en-US" altLang="en-US" dirty="0"/>
          </a:p>
        </p:txBody>
      </p:sp>
    </p:spTree>
    <p:extLst>
      <p:ext uri="{BB962C8B-B14F-4D97-AF65-F5344CB8AC3E}">
        <p14:creationId xmlns:p14="http://schemas.microsoft.com/office/powerpoint/2010/main" val="3236501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Remember that Medical, healthcare payments and attorneys fees must be reported on 1099 even if they are a corporation</a:t>
            </a:r>
          </a:p>
          <a:p>
            <a:endParaRPr lang="en-US" altLang="en-US" dirty="0" smtClean="0"/>
          </a:p>
          <a:p>
            <a:r>
              <a:rPr lang="en-US" altLang="en-US" dirty="0" smtClean="0"/>
              <a:t>Magic number is $600 before you have to issue </a:t>
            </a:r>
          </a:p>
          <a:p>
            <a:endParaRPr lang="en-US" altLang="en-US" dirty="0" smtClean="0"/>
          </a:p>
          <a:p>
            <a:r>
              <a:rPr lang="en-US" altLang="en-US" dirty="0" smtClean="0"/>
              <a:t>The $10 rule so if you have $10 in interest from your bank—most likely they will not issue and don’t have to issue a 1099-INT</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B7F8E8EF-8654-498F-96F4-FBF842CF7F7F}" type="slidenum">
              <a:rPr lang="en-US" altLang="en-US"/>
              <a:pPr>
                <a:spcBef>
                  <a:spcPct val="0"/>
                </a:spcBef>
              </a:pPr>
              <a:t>20</a:t>
            </a:fld>
            <a:endParaRPr lang="en-US" altLang="en-US" dirty="0"/>
          </a:p>
        </p:txBody>
      </p:sp>
    </p:spTree>
    <p:extLst>
      <p:ext uri="{BB962C8B-B14F-4D97-AF65-F5344CB8AC3E}">
        <p14:creationId xmlns:p14="http://schemas.microsoft.com/office/powerpoint/2010/main" val="315295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 Bonuses – to an employee – I have seen this.  NOT GOOD – Not Right</a:t>
            </a:r>
          </a:p>
          <a:p>
            <a:endParaRPr lang="en-US" altLang="en-US" dirty="0" smtClean="0"/>
          </a:p>
          <a:p>
            <a:r>
              <a:rPr lang="en-US" altLang="en-US" dirty="0" smtClean="0"/>
              <a:t>Not car payments</a:t>
            </a:r>
          </a:p>
          <a:p>
            <a:endParaRPr lang="en-US" altLang="en-US" dirty="0" smtClean="0"/>
          </a:p>
          <a:p>
            <a:r>
              <a:rPr lang="en-US" altLang="en-US" dirty="0" smtClean="0"/>
              <a:t>Not Taxes</a:t>
            </a:r>
          </a:p>
          <a:p>
            <a:endParaRPr lang="en-US" altLang="en-US" dirty="0" smtClean="0"/>
          </a:p>
          <a:p>
            <a:endParaRPr lang="en-US" alt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F8AA3865-C08A-4954-A7AD-6AC3199F42D5}" type="slidenum">
              <a:rPr lang="en-US" altLang="en-US"/>
              <a:pPr>
                <a:spcBef>
                  <a:spcPct val="0"/>
                </a:spcBef>
              </a:pPr>
              <a:t>21</a:t>
            </a:fld>
            <a:endParaRPr lang="en-US" altLang="en-US" dirty="0"/>
          </a:p>
        </p:txBody>
      </p:sp>
    </p:spTree>
    <p:extLst>
      <p:ext uri="{BB962C8B-B14F-4D97-AF65-F5344CB8AC3E}">
        <p14:creationId xmlns:p14="http://schemas.microsoft.com/office/powerpoint/2010/main" val="356371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1099-B- for stock sales  - like</a:t>
            </a:r>
            <a:r>
              <a:rPr lang="en-US" altLang="en-US" baseline="0" dirty="0" smtClean="0"/>
              <a:t> Charles Schwab</a:t>
            </a:r>
            <a:endParaRPr lang="en-US" altLang="en-US" dirty="0" smtClean="0"/>
          </a:p>
          <a:p>
            <a:r>
              <a:rPr lang="en-US" altLang="en-US" dirty="0" smtClean="0"/>
              <a:t>1098 – Mortgage Interest for clients – explain scenario- Bruce</a:t>
            </a:r>
            <a:r>
              <a:rPr lang="en-US" altLang="en-US" baseline="0" dirty="0" smtClean="0"/>
              <a:t> Norris Story</a:t>
            </a:r>
            <a:endParaRPr lang="en-US" altLang="en-US" dirty="0" smtClean="0"/>
          </a:p>
          <a:p>
            <a:r>
              <a:rPr lang="en-US" altLang="en-US" dirty="0" smtClean="0"/>
              <a:t>1099-CAP: Changes in Corporate Control and Capital Structure</a:t>
            </a:r>
          </a:p>
          <a:p>
            <a:r>
              <a:rPr lang="en-US" altLang="en-US" dirty="0" smtClean="0"/>
              <a:t>1099-OID: Original Issue Discount</a:t>
            </a:r>
          </a:p>
          <a:p>
            <a:r>
              <a:rPr lang="en-US" altLang="en-US" dirty="0" smtClean="0"/>
              <a:t>1099-PATR: Taxable Distributions Received From Cooperatives</a:t>
            </a:r>
          </a:p>
          <a:p>
            <a:r>
              <a:rPr lang="en-US" altLang="en-US" dirty="0" smtClean="0"/>
              <a:t>1099-SA: Distributions From an HSA, Archer MSA, or Medicare Advantage MSA</a:t>
            </a:r>
          </a:p>
          <a:p>
            <a:r>
              <a:rPr lang="en-US" altLang="en-US" dirty="0" smtClean="0"/>
              <a:t>1042-S: Foreign Person’s U.S. Source Income</a:t>
            </a:r>
          </a:p>
          <a:p>
            <a:r>
              <a:rPr lang="en-US" altLang="en-US" dirty="0" smtClean="0"/>
              <a:t>SSA-1099: Social Security Benefit Statement</a:t>
            </a:r>
          </a:p>
          <a:p>
            <a:endParaRPr lang="en-US" alt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B9416CAA-D757-4CFA-B6ED-8B93E42F6316}" type="slidenum">
              <a:rPr lang="en-US" altLang="en-US"/>
              <a:pPr>
                <a:spcBef>
                  <a:spcPct val="0"/>
                </a:spcBef>
              </a:pPr>
              <a:t>22</a:t>
            </a:fld>
            <a:endParaRPr lang="en-US" altLang="en-US" dirty="0"/>
          </a:p>
        </p:txBody>
      </p:sp>
    </p:spTree>
    <p:extLst>
      <p:ext uri="{BB962C8B-B14F-4D97-AF65-F5344CB8AC3E}">
        <p14:creationId xmlns:p14="http://schemas.microsoft.com/office/powerpoint/2010/main" val="223033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is a big push to identify this money – that’s why there’s a question on every tax return now asking if you had payments that would require 1099s and then whether you actually issued the 1099s – preparers of tax returns must answer truthfully based on all available information or be subject to preparer penalties</a:t>
            </a:r>
          </a:p>
          <a:p>
            <a:endParaRPr lang="en-US" altLang="en-US" dirty="0" smtClean="0"/>
          </a:p>
          <a:p>
            <a:r>
              <a:rPr lang="en-US" altLang="en-US" dirty="0" smtClean="0"/>
              <a:t>International:</a:t>
            </a:r>
          </a:p>
          <a:p>
            <a:r>
              <a:rPr lang="en-US" altLang="en-US" dirty="0" smtClean="0"/>
              <a:t>Foreign individual</a:t>
            </a:r>
            <a:r>
              <a:rPr lang="en-US" altLang="en-US" baseline="0" dirty="0" smtClean="0"/>
              <a:t>s and Foreign entities that have U.S. Sourced income require different forms – like a W-8 series, not a W-9 and they don’t get a 1099, but a 1042-S.  If you have any situations like this—you must check with our international folks to make sure the correct forms are being done!</a:t>
            </a:r>
            <a:endParaRPr lang="en-US" altLang="en-US" dirty="0" smtClean="0"/>
          </a:p>
          <a:p>
            <a:endParaRPr lang="en-US" alt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1E086BB3-7198-4997-A846-F3CD6C2CA843}" type="slidenum">
              <a:rPr lang="en-US" altLang="en-US"/>
              <a:pPr>
                <a:spcBef>
                  <a:spcPct val="0"/>
                </a:spcBef>
              </a:pPr>
              <a:t>23</a:t>
            </a:fld>
            <a:endParaRPr lang="en-US" altLang="en-US" dirty="0"/>
          </a:p>
        </p:txBody>
      </p:sp>
    </p:spTree>
    <p:extLst>
      <p:ext uri="{BB962C8B-B14F-4D97-AF65-F5344CB8AC3E}">
        <p14:creationId xmlns:p14="http://schemas.microsoft.com/office/powerpoint/2010/main" val="176761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There is a big push to identify this money – that’s why there’s a question on every tax return now asking if you had payments that would require 1099s and then whether you actually issued the 1099s – preparers of tax returns must answer truthfully based on all available information or be subject to preparer penalties</a:t>
            </a:r>
          </a:p>
          <a:p>
            <a:endParaRPr lang="en-US" altLang="en-US" dirty="0" smtClean="0"/>
          </a:p>
          <a:p>
            <a:r>
              <a:rPr lang="en-US" altLang="en-US" dirty="0" smtClean="0"/>
              <a:t>It on Sch</a:t>
            </a:r>
            <a:r>
              <a:rPr lang="en-US" altLang="en-US" baseline="0" dirty="0" smtClean="0"/>
              <a:t> E, Sch C  of 1040’s and other returns…</a:t>
            </a:r>
            <a:endParaRPr lang="en-US" alt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1E086BB3-7198-4997-A846-F3CD6C2CA843}" type="slidenum">
              <a:rPr lang="en-US" altLang="en-US"/>
              <a:pPr>
                <a:spcBef>
                  <a:spcPct val="0"/>
                </a:spcBef>
              </a:pPr>
              <a:t>24</a:t>
            </a:fld>
            <a:endParaRPr lang="en-US" altLang="en-US" dirty="0"/>
          </a:p>
        </p:txBody>
      </p:sp>
    </p:spTree>
    <p:extLst>
      <p:ext uri="{BB962C8B-B14F-4D97-AF65-F5344CB8AC3E}">
        <p14:creationId xmlns:p14="http://schemas.microsoft.com/office/powerpoint/2010/main" val="1289475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 have a hand-out</a:t>
            </a:r>
            <a:r>
              <a:rPr lang="en-US" altLang="en-US" baseline="0" dirty="0" smtClean="0"/>
              <a:t> from Cathy Olson- if anyone would like me to email it to them- just let me know.</a:t>
            </a:r>
            <a:endParaRPr lang="en-US" alt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1E086BB3-7198-4997-A846-F3CD6C2CA843}" type="slidenum">
              <a:rPr lang="en-US" altLang="en-US"/>
              <a:pPr>
                <a:spcBef>
                  <a:spcPct val="0"/>
                </a:spcBef>
              </a:pPr>
              <a:t>25</a:t>
            </a:fld>
            <a:endParaRPr lang="en-US" altLang="en-US" dirty="0"/>
          </a:p>
        </p:txBody>
      </p:sp>
    </p:spTree>
    <p:extLst>
      <p:ext uri="{BB962C8B-B14F-4D97-AF65-F5344CB8AC3E}">
        <p14:creationId xmlns:p14="http://schemas.microsoft.com/office/powerpoint/2010/main" val="15459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8E543180-DFB0-4197-AC7F-04BB8849B5C6}" type="slidenum">
              <a:rPr lang="en-US" altLang="en-US"/>
              <a:pPr>
                <a:spcBef>
                  <a:spcPct val="0"/>
                </a:spcBef>
              </a:pPr>
              <a:t>8</a:t>
            </a:fld>
            <a:endParaRPr lang="en-US" altLang="en-US" dirty="0"/>
          </a:p>
        </p:txBody>
      </p:sp>
    </p:spTree>
    <p:extLst>
      <p:ext uri="{BB962C8B-B14F-4D97-AF65-F5344CB8AC3E}">
        <p14:creationId xmlns:p14="http://schemas.microsoft.com/office/powerpoint/2010/main" val="244676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YES!</a:t>
            </a:r>
            <a:r>
              <a:rPr lang="en-US" altLang="en-US" baseline="0" dirty="0" smtClean="0"/>
              <a:t> – Again this is asked on all forms---</a:t>
            </a:r>
          </a:p>
          <a:p>
            <a:endParaRPr lang="en-US" altLang="en-US" baseline="0" dirty="0" smtClean="0"/>
          </a:p>
          <a:p>
            <a:endParaRPr lang="en-US"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65F1C09D-49B5-421D-8A76-9A6D287E3445}" type="slidenum">
              <a:rPr lang="en-US" altLang="en-US"/>
              <a:pPr>
                <a:spcBef>
                  <a:spcPct val="0"/>
                </a:spcBef>
              </a:pPr>
              <a:t>26</a:t>
            </a:fld>
            <a:endParaRPr lang="en-US" altLang="en-US" dirty="0"/>
          </a:p>
        </p:txBody>
      </p:sp>
    </p:spTree>
    <p:extLst>
      <p:ext uri="{BB962C8B-B14F-4D97-AF65-F5344CB8AC3E}">
        <p14:creationId xmlns:p14="http://schemas.microsoft.com/office/powerpoint/2010/main" val="197530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a:t>
            </a:r>
          </a:p>
          <a:p>
            <a:endParaRPr lang="en-US" altLang="en-US" baseline="0" dirty="0" smtClean="0"/>
          </a:p>
          <a:p>
            <a:endParaRPr lang="en-US" altLang="en-US" baseline="0" dirty="0" smtClean="0"/>
          </a:p>
          <a:p>
            <a:endParaRPr lang="en-US"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65F1C09D-49B5-421D-8A76-9A6D287E3445}" type="slidenum">
              <a:rPr lang="en-US" altLang="en-US"/>
              <a:pPr>
                <a:spcBef>
                  <a:spcPct val="0"/>
                </a:spcBef>
              </a:pPr>
              <a:t>27</a:t>
            </a:fld>
            <a:endParaRPr lang="en-US" altLang="en-US" dirty="0"/>
          </a:p>
        </p:txBody>
      </p:sp>
    </p:spTree>
    <p:extLst>
      <p:ext uri="{BB962C8B-B14F-4D97-AF65-F5344CB8AC3E}">
        <p14:creationId xmlns:p14="http://schemas.microsoft.com/office/powerpoint/2010/main" val="36091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00A2CAA9-04FC-44B6-97E0-4CB976E9BC70}" type="slidenum">
              <a:rPr lang="en-US" altLang="en-US"/>
              <a:pPr>
                <a:spcBef>
                  <a:spcPct val="0"/>
                </a:spcBef>
              </a:pPr>
              <a:t>28</a:t>
            </a:fld>
            <a:endParaRPr lang="en-US" altLang="en-US" dirty="0"/>
          </a:p>
        </p:txBody>
      </p:sp>
    </p:spTree>
    <p:extLst>
      <p:ext uri="{BB962C8B-B14F-4D97-AF65-F5344CB8AC3E}">
        <p14:creationId xmlns:p14="http://schemas.microsoft.com/office/powerpoint/2010/main" val="4119739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Best Practices:</a:t>
            </a:r>
          </a:p>
          <a:p>
            <a:r>
              <a:rPr lang="en-US" altLang="en-US" dirty="0" smtClean="0"/>
              <a:t>Discuss the importance of having a process by which you gather and store W-9 information</a:t>
            </a:r>
          </a:p>
          <a:p>
            <a:pPr>
              <a:buFontTx/>
              <a:buChar char="•"/>
            </a:pPr>
            <a:r>
              <a:rPr lang="en-US" altLang="en-US" dirty="0" smtClean="0"/>
              <a:t>Important to have a written procedure/policy for obtaining TIN’s and vendor information</a:t>
            </a:r>
          </a:p>
          <a:p>
            <a:pPr>
              <a:buFontTx/>
              <a:buChar char="•"/>
            </a:pPr>
            <a:r>
              <a:rPr lang="en-US" altLang="en-US" dirty="0" smtClean="0"/>
              <a:t>Always obtain 1099 information prior to awarding the job and making payment to vendor</a:t>
            </a:r>
          </a:p>
          <a:p>
            <a:pPr>
              <a:buFontTx/>
              <a:buChar char="•"/>
            </a:pPr>
            <a:r>
              <a:rPr lang="en-US" altLang="en-US" dirty="0" smtClean="0"/>
              <a:t>Stress the importance of reviewing and cleaning up the vendor files to ensure that all vendors have W-9’s on file to avoid backup withholding situations.</a:t>
            </a:r>
          </a:p>
          <a:p>
            <a:endParaRPr lang="en-US" altLang="en-US" dirty="0" smtClean="0"/>
          </a:p>
          <a:p>
            <a:endParaRPr lang="en-US" altLang="en-US"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BF46A43C-6C16-47C8-AA2F-C9544DC19F49}" type="slidenum">
              <a:rPr lang="en-US" altLang="en-US"/>
              <a:pPr>
                <a:spcBef>
                  <a:spcPct val="0"/>
                </a:spcBef>
              </a:pPr>
              <a:t>29</a:t>
            </a:fld>
            <a:endParaRPr lang="en-US" altLang="en-US" dirty="0"/>
          </a:p>
        </p:txBody>
      </p:sp>
    </p:spTree>
    <p:extLst>
      <p:ext uri="{BB962C8B-B14F-4D97-AF65-F5344CB8AC3E}">
        <p14:creationId xmlns:p14="http://schemas.microsoft.com/office/powerpoint/2010/main" val="319010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Discuss</a:t>
            </a:r>
            <a:r>
              <a:rPr lang="en-US" altLang="en-US" baseline="0" dirty="0" smtClean="0"/>
              <a:t> the form and lines to complete</a:t>
            </a:r>
            <a:endParaRPr lang="en-US" altLang="en-US" dirty="0"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FCECE323-46C7-4746-A9F8-45253C551374}" type="slidenum">
              <a:rPr lang="en-US" altLang="en-US"/>
              <a:pPr>
                <a:spcBef>
                  <a:spcPct val="0"/>
                </a:spcBef>
              </a:pPr>
              <a:t>30</a:t>
            </a:fld>
            <a:endParaRPr lang="en-US" altLang="en-US" dirty="0"/>
          </a:p>
        </p:txBody>
      </p:sp>
    </p:spTree>
    <p:extLst>
      <p:ext uri="{BB962C8B-B14F-4D97-AF65-F5344CB8AC3E}">
        <p14:creationId xmlns:p14="http://schemas.microsoft.com/office/powerpoint/2010/main" val="2983172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436F4577-CEF8-4A9B-98FA-68B849611534}" type="slidenum">
              <a:rPr lang="en-US" altLang="en-US"/>
              <a:pPr>
                <a:spcBef>
                  <a:spcPct val="0"/>
                </a:spcBef>
              </a:pPr>
              <a:t>31</a:t>
            </a:fld>
            <a:endParaRPr lang="en-US" altLang="en-US" dirty="0"/>
          </a:p>
        </p:txBody>
      </p:sp>
    </p:spTree>
    <p:extLst>
      <p:ext uri="{BB962C8B-B14F-4D97-AF65-F5344CB8AC3E}">
        <p14:creationId xmlns:p14="http://schemas.microsoft.com/office/powerpoint/2010/main" val="143560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EEC7A156-646E-4C2C-ACE9-54F5DB313F85}" type="slidenum">
              <a:rPr lang="en-US" altLang="en-US"/>
              <a:pPr>
                <a:spcBef>
                  <a:spcPct val="0"/>
                </a:spcBef>
              </a:pPr>
              <a:t>32</a:t>
            </a:fld>
            <a:endParaRPr lang="en-US" altLang="en-US" dirty="0"/>
          </a:p>
        </p:txBody>
      </p:sp>
    </p:spTree>
    <p:extLst>
      <p:ext uri="{BB962C8B-B14F-4D97-AF65-F5344CB8AC3E}">
        <p14:creationId xmlns:p14="http://schemas.microsoft.com/office/powerpoint/2010/main" val="2329756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CC865265-C956-4205-959F-9F1AD47343D2}" type="slidenum">
              <a:rPr lang="en-US" altLang="en-US"/>
              <a:pPr>
                <a:spcBef>
                  <a:spcPct val="0"/>
                </a:spcBef>
              </a:pPr>
              <a:t>33</a:t>
            </a:fld>
            <a:endParaRPr lang="en-US" altLang="en-US" dirty="0"/>
          </a:p>
        </p:txBody>
      </p:sp>
    </p:spTree>
    <p:extLst>
      <p:ext uri="{BB962C8B-B14F-4D97-AF65-F5344CB8AC3E}">
        <p14:creationId xmlns:p14="http://schemas.microsoft.com/office/powerpoint/2010/main" val="311604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C90F6CE1-D002-4EE5-A612-BBB1FA5924F7}" type="slidenum">
              <a:rPr lang="en-US" altLang="en-US"/>
              <a:pPr>
                <a:spcBef>
                  <a:spcPct val="0"/>
                </a:spcBef>
              </a:pPr>
              <a:t>34</a:t>
            </a:fld>
            <a:endParaRPr lang="en-US" altLang="en-US" dirty="0"/>
          </a:p>
        </p:txBody>
      </p:sp>
    </p:spTree>
    <p:extLst>
      <p:ext uri="{BB962C8B-B14F-4D97-AF65-F5344CB8AC3E}">
        <p14:creationId xmlns:p14="http://schemas.microsoft.com/office/powerpoint/2010/main" val="91135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7F1D7F-CF4A-459F-B3F8-DDBAC945B5A3}" type="slidenum">
              <a:rPr lang="en-US" smtClean="0"/>
              <a:t>35</a:t>
            </a:fld>
            <a:endParaRPr lang="en-US"/>
          </a:p>
        </p:txBody>
      </p:sp>
    </p:spTree>
    <p:extLst>
      <p:ext uri="{BB962C8B-B14F-4D97-AF65-F5344CB8AC3E}">
        <p14:creationId xmlns:p14="http://schemas.microsoft.com/office/powerpoint/2010/main" val="220546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00A2CAA9-04FC-44B6-97E0-4CB976E9BC70}" type="slidenum">
              <a:rPr lang="en-US" altLang="en-US"/>
              <a:pPr>
                <a:spcBef>
                  <a:spcPct val="0"/>
                </a:spcBef>
              </a:pPr>
              <a:t>9</a:t>
            </a:fld>
            <a:endParaRPr lang="en-US" altLang="en-US" dirty="0"/>
          </a:p>
        </p:txBody>
      </p:sp>
    </p:spTree>
    <p:extLst>
      <p:ext uri="{BB962C8B-B14F-4D97-AF65-F5344CB8AC3E}">
        <p14:creationId xmlns:p14="http://schemas.microsoft.com/office/powerpoint/2010/main" val="3739228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All Vendors </a:t>
            </a:r>
          </a:p>
          <a:p>
            <a:r>
              <a:rPr lang="en-US" dirty="0" smtClean="0"/>
              <a:t>…who perform services for you…</a:t>
            </a:r>
            <a:endParaRPr lang="en-US" dirty="0"/>
          </a:p>
        </p:txBody>
      </p:sp>
      <p:sp>
        <p:nvSpPr>
          <p:cNvPr id="4" name="Slide Number Placeholder 3"/>
          <p:cNvSpPr>
            <a:spLocks noGrp="1"/>
          </p:cNvSpPr>
          <p:nvPr>
            <p:ph type="sldNum" sz="quarter" idx="10"/>
          </p:nvPr>
        </p:nvSpPr>
        <p:spPr/>
        <p:txBody>
          <a:bodyPr/>
          <a:lstStyle/>
          <a:p>
            <a:fld id="{427F1D7F-CF4A-459F-B3F8-DDBAC945B5A3}" type="slidenum">
              <a:rPr lang="en-US" smtClean="0"/>
              <a:t>36</a:t>
            </a:fld>
            <a:endParaRPr lang="en-US" dirty="0"/>
          </a:p>
        </p:txBody>
      </p:sp>
    </p:spTree>
    <p:extLst>
      <p:ext uri="{BB962C8B-B14F-4D97-AF65-F5344CB8AC3E}">
        <p14:creationId xmlns:p14="http://schemas.microsoft.com/office/powerpoint/2010/main" val="755430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ALL of the above---</a:t>
            </a:r>
          </a:p>
          <a:p>
            <a:endParaRPr lang="en-US" dirty="0" smtClean="0"/>
          </a:p>
          <a:p>
            <a:r>
              <a:rPr lang="en-US" dirty="0" smtClean="0"/>
              <a:t>Critical to have complete before the issuance of the 1099.</a:t>
            </a:r>
            <a:endParaRPr lang="en-US" dirty="0"/>
          </a:p>
        </p:txBody>
      </p:sp>
      <p:sp>
        <p:nvSpPr>
          <p:cNvPr id="4" name="Slide Number Placeholder 3"/>
          <p:cNvSpPr>
            <a:spLocks noGrp="1"/>
          </p:cNvSpPr>
          <p:nvPr>
            <p:ph type="sldNum" sz="quarter" idx="10"/>
          </p:nvPr>
        </p:nvSpPr>
        <p:spPr/>
        <p:txBody>
          <a:bodyPr/>
          <a:lstStyle/>
          <a:p>
            <a:fld id="{427F1D7F-CF4A-459F-B3F8-DDBAC945B5A3}" type="slidenum">
              <a:rPr lang="en-US" smtClean="0"/>
              <a:t>37</a:t>
            </a:fld>
            <a:endParaRPr lang="en-US" dirty="0"/>
          </a:p>
        </p:txBody>
      </p:sp>
    </p:spTree>
    <p:extLst>
      <p:ext uri="{BB962C8B-B14F-4D97-AF65-F5344CB8AC3E}">
        <p14:creationId xmlns:p14="http://schemas.microsoft.com/office/powerpoint/2010/main" val="3748649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00A2CAA9-04FC-44B6-97E0-4CB976E9BC70}" type="slidenum">
              <a:rPr lang="en-US" altLang="en-US"/>
              <a:pPr>
                <a:spcBef>
                  <a:spcPct val="0"/>
                </a:spcBef>
              </a:pPr>
              <a:t>38</a:t>
            </a:fld>
            <a:endParaRPr lang="en-US" altLang="en-US" dirty="0"/>
          </a:p>
        </p:txBody>
      </p:sp>
    </p:spTree>
    <p:extLst>
      <p:ext uri="{BB962C8B-B14F-4D97-AF65-F5344CB8AC3E}">
        <p14:creationId xmlns:p14="http://schemas.microsoft.com/office/powerpoint/2010/main" val="129264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TOTAL</a:t>
            </a:r>
            <a:r>
              <a:rPr lang="en-US" altLang="en-US" baseline="0" dirty="0" smtClean="0"/>
              <a:t> AMOUNT PAID FOR RENTS…TO THAT OWNER</a:t>
            </a:r>
          </a:p>
          <a:p>
            <a:endParaRPr lang="en-US" altLang="en-US" baseline="0" dirty="0" smtClean="0"/>
          </a:p>
          <a:p>
            <a:r>
              <a:rPr lang="en-US" altLang="en-US" baseline="0" dirty="0" smtClean="0"/>
              <a:t>Magic number---if greater than $60</a:t>
            </a:r>
          </a:p>
          <a:p>
            <a:endParaRPr lang="en-US" altLang="en-US" baseline="0" dirty="0" smtClean="0"/>
          </a:p>
          <a:p>
            <a:r>
              <a:rPr lang="en-US" altLang="en-US" dirty="0" smtClean="0"/>
              <a:t>Probably</a:t>
            </a:r>
            <a:r>
              <a:rPr lang="en-US" altLang="en-US" baseline="0" dirty="0" smtClean="0"/>
              <a:t> most popular 1099 prepared by CLA staff</a:t>
            </a:r>
            <a:endParaRPr lang="en-US" alt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24FEE792-6A23-4E79-97C2-0A9D8FE66E97}" type="slidenum">
              <a:rPr lang="en-US" altLang="en-US"/>
              <a:pPr>
                <a:spcBef>
                  <a:spcPct val="0"/>
                </a:spcBef>
              </a:pPr>
              <a:t>39</a:t>
            </a:fld>
            <a:endParaRPr lang="en-US" altLang="en-US" dirty="0"/>
          </a:p>
        </p:txBody>
      </p:sp>
    </p:spTree>
    <p:extLst>
      <p:ext uri="{BB962C8B-B14F-4D97-AF65-F5344CB8AC3E}">
        <p14:creationId xmlns:p14="http://schemas.microsoft.com/office/powerpoint/2010/main" val="2498861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Last comment- I thought was interesting… about the mileage</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BEE4B673-A90C-4EE2-9999-B1E69BD273C1}" type="slidenum">
              <a:rPr lang="en-US" altLang="en-US"/>
              <a:pPr>
                <a:spcBef>
                  <a:spcPct val="0"/>
                </a:spcBef>
              </a:pPr>
              <a:t>40</a:t>
            </a:fld>
            <a:endParaRPr lang="en-US" altLang="en-US" dirty="0"/>
          </a:p>
        </p:txBody>
      </p:sp>
    </p:spTree>
    <p:extLst>
      <p:ext uri="{BB962C8B-B14F-4D97-AF65-F5344CB8AC3E}">
        <p14:creationId xmlns:p14="http://schemas.microsoft.com/office/powerpoint/2010/main" val="519655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Thank you Cathy Olson</a:t>
            </a:r>
            <a:r>
              <a:rPr lang="en-US" sz="1200" kern="1200" baseline="0" dirty="0" smtClean="0">
                <a:solidFill>
                  <a:schemeClr val="tx1"/>
                </a:solidFill>
                <a:effectLst/>
                <a:latin typeface="+mn-lt"/>
                <a:ea typeface="+mn-ea"/>
                <a:cs typeface="+mn-cs"/>
              </a:rPr>
              <a:t> – for contributing to the content of this webinar--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Payments to veterinarians (including corporations) need to be included in Box 6 as medical payments.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likely not as much of an issue in Orlando, many offices work with a number of agricultural clients that would have payments to veterinarians.</a:t>
            </a:r>
            <a:endParaRPr lang="en-US" alt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A0180C13-28FE-433B-B4E8-3BCCB2CCA41D}" type="slidenum">
              <a:rPr lang="en-US" altLang="en-US"/>
              <a:pPr>
                <a:spcBef>
                  <a:spcPct val="0"/>
                </a:spcBef>
              </a:pPr>
              <a:t>41</a:t>
            </a:fld>
            <a:endParaRPr lang="en-US" altLang="en-US" dirty="0"/>
          </a:p>
        </p:txBody>
      </p:sp>
    </p:spTree>
    <p:extLst>
      <p:ext uri="{BB962C8B-B14F-4D97-AF65-F5344CB8AC3E}">
        <p14:creationId xmlns:p14="http://schemas.microsoft.com/office/powerpoint/2010/main" val="308620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FYI--- DO not issue a 1099</a:t>
            </a:r>
            <a:r>
              <a:rPr lang="en-US" altLang="en-US" baseline="0" dirty="0" smtClean="0"/>
              <a:t> to someone who is a W-2---not correct…Even though we have all seen this!</a:t>
            </a:r>
          </a:p>
          <a:p>
            <a:endParaRPr lang="en-US" altLang="en-US" baseline="0" dirty="0" smtClean="0"/>
          </a:p>
          <a:p>
            <a:r>
              <a:rPr lang="en-US" altLang="en-US" baseline="0" dirty="0" smtClean="0"/>
              <a:t>ALSO- I used to think that fees paid to an attorney were reported in box 14---Nope, box 7</a:t>
            </a:r>
            <a:endParaRPr lang="en-US" alt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02D652F6-C31D-4DCA-BE4A-07D6513E4278}" type="slidenum">
              <a:rPr lang="en-US" altLang="en-US"/>
              <a:pPr>
                <a:spcBef>
                  <a:spcPct val="0"/>
                </a:spcBef>
              </a:pPr>
              <a:t>42</a:t>
            </a:fld>
            <a:endParaRPr lang="en-US" altLang="en-US" dirty="0"/>
          </a:p>
        </p:txBody>
      </p:sp>
    </p:spTree>
    <p:extLst>
      <p:ext uri="{BB962C8B-B14F-4D97-AF65-F5344CB8AC3E}">
        <p14:creationId xmlns:p14="http://schemas.microsoft.com/office/powerpoint/2010/main" val="3699377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FYI--- DO not issue a 1099</a:t>
            </a:r>
            <a:r>
              <a:rPr lang="en-US" altLang="en-US" baseline="0" dirty="0" smtClean="0"/>
              <a:t> to someone who is a W-2---not correct…Even though we have all seen this!</a:t>
            </a:r>
          </a:p>
          <a:p>
            <a:endParaRPr lang="en-US" altLang="en-US" baseline="0" dirty="0" smtClean="0"/>
          </a:p>
          <a:p>
            <a:r>
              <a:rPr lang="en-US" altLang="en-US" baseline="0" dirty="0" smtClean="0"/>
              <a:t>ALSO- I used to think that fees paid to an attorney were reported in box 14---Nope, box 7</a:t>
            </a:r>
            <a:endParaRPr lang="en-US" alt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02D652F6-C31D-4DCA-BE4A-07D6513E4278}" type="slidenum">
              <a:rPr lang="en-US" altLang="en-US"/>
              <a:pPr>
                <a:spcBef>
                  <a:spcPct val="0"/>
                </a:spcBef>
              </a:pPr>
              <a:t>43</a:t>
            </a:fld>
            <a:endParaRPr lang="en-US" altLang="en-US" dirty="0"/>
          </a:p>
        </p:txBody>
      </p:sp>
    </p:spTree>
    <p:extLst>
      <p:ext uri="{BB962C8B-B14F-4D97-AF65-F5344CB8AC3E}">
        <p14:creationId xmlns:p14="http://schemas.microsoft.com/office/powerpoint/2010/main" val="1609362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YES- even if they attend one meeting it is over $600</a:t>
            </a:r>
            <a:endParaRPr lang="en-US" dirty="0"/>
          </a:p>
        </p:txBody>
      </p:sp>
      <p:sp>
        <p:nvSpPr>
          <p:cNvPr id="4" name="Slide Number Placeholder 3"/>
          <p:cNvSpPr>
            <a:spLocks noGrp="1"/>
          </p:cNvSpPr>
          <p:nvPr>
            <p:ph type="sldNum" sz="quarter" idx="10"/>
          </p:nvPr>
        </p:nvSpPr>
        <p:spPr/>
        <p:txBody>
          <a:bodyPr/>
          <a:lstStyle/>
          <a:p>
            <a:fld id="{427F1D7F-CF4A-459F-B3F8-DDBAC945B5A3}" type="slidenum">
              <a:rPr lang="en-US" smtClean="0"/>
              <a:t>44</a:t>
            </a:fld>
            <a:endParaRPr lang="en-US" dirty="0"/>
          </a:p>
        </p:txBody>
      </p:sp>
    </p:spTree>
    <p:extLst>
      <p:ext uri="{BB962C8B-B14F-4D97-AF65-F5344CB8AC3E}">
        <p14:creationId xmlns:p14="http://schemas.microsoft.com/office/powerpoint/2010/main" val="2047634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B- Box</a:t>
            </a:r>
            <a:r>
              <a:rPr lang="en-US" baseline="0" dirty="0" smtClean="0"/>
              <a:t> 7 – people are usually selected for the business savvy to be on foundation board or other board and there for is a form of compensation for services.</a:t>
            </a:r>
            <a:endParaRPr lang="en-US" dirty="0"/>
          </a:p>
        </p:txBody>
      </p:sp>
      <p:sp>
        <p:nvSpPr>
          <p:cNvPr id="4" name="Slide Number Placeholder 3"/>
          <p:cNvSpPr>
            <a:spLocks noGrp="1"/>
          </p:cNvSpPr>
          <p:nvPr>
            <p:ph type="sldNum" sz="quarter" idx="10"/>
          </p:nvPr>
        </p:nvSpPr>
        <p:spPr/>
        <p:txBody>
          <a:bodyPr/>
          <a:lstStyle/>
          <a:p>
            <a:fld id="{427F1D7F-CF4A-459F-B3F8-DDBAC945B5A3}" type="slidenum">
              <a:rPr lang="en-US" smtClean="0"/>
              <a:t>45</a:t>
            </a:fld>
            <a:endParaRPr lang="en-US" dirty="0"/>
          </a:p>
        </p:txBody>
      </p:sp>
    </p:spTree>
    <p:extLst>
      <p:ext uri="{BB962C8B-B14F-4D97-AF65-F5344CB8AC3E}">
        <p14:creationId xmlns:p14="http://schemas.microsoft.com/office/powerpoint/2010/main" val="5006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Hot Topic!</a:t>
            </a:r>
          </a:p>
          <a:p>
            <a:r>
              <a:rPr lang="en-US" dirty="0" smtClean="0">
                <a:latin typeface="Trebuchet MS" pitchFamily="34" charset="0"/>
              </a:rPr>
              <a:t>(3 – Common law rules: Behavior, Financial and type of Relationship)</a:t>
            </a:r>
          </a:p>
          <a:p>
            <a:endParaRPr lang="en-US" dirty="0" smtClean="0">
              <a:latin typeface="Trebuchet MS" pitchFamily="34" charset="0"/>
            </a:endParaRPr>
          </a:p>
          <a:p>
            <a:r>
              <a:rPr lang="en-US" dirty="0" smtClean="0">
                <a:latin typeface="Trebuchet MS" pitchFamily="34" charset="0"/>
              </a:rPr>
              <a:t>1. Worker must comply with instructions about when, where, and how work is done.</a:t>
            </a:r>
          </a:p>
          <a:p>
            <a:r>
              <a:rPr lang="en-US" dirty="0" smtClean="0">
                <a:latin typeface="Trebuchet MS" pitchFamily="34" charset="0"/>
              </a:rPr>
              <a:t>2. Worker needs to be trained.</a:t>
            </a:r>
          </a:p>
          <a:p>
            <a:r>
              <a:rPr lang="en-US" dirty="0" smtClean="0">
                <a:latin typeface="Trebuchet MS" pitchFamily="34" charset="0"/>
              </a:rPr>
              <a:t>3. Worker's tasks are integrated into normal business operations.</a:t>
            </a:r>
          </a:p>
          <a:p>
            <a:r>
              <a:rPr lang="en-US" dirty="0" smtClean="0">
                <a:latin typeface="Trebuchet MS" pitchFamily="34" charset="0"/>
              </a:rPr>
              <a:t>4. Worker's services must be personally rendered.</a:t>
            </a:r>
          </a:p>
          <a:p>
            <a:r>
              <a:rPr lang="en-US" dirty="0" smtClean="0">
                <a:latin typeface="Trebuchet MS" pitchFamily="34" charset="0"/>
              </a:rPr>
              <a:t>5. Worker is not responsible for hiring, paying, or supervising assistants.</a:t>
            </a:r>
          </a:p>
          <a:p>
            <a:r>
              <a:rPr lang="en-US" dirty="0" smtClean="0">
                <a:latin typeface="Trebuchet MS" pitchFamily="34" charset="0"/>
              </a:rPr>
              <a:t>6. Worker has continuing relationship with employer.</a:t>
            </a:r>
          </a:p>
          <a:p>
            <a:r>
              <a:rPr lang="en-US" dirty="0" smtClean="0">
                <a:latin typeface="Trebuchet MS" pitchFamily="34" charset="0"/>
              </a:rPr>
              <a:t>7. Working hours are set by employer.</a:t>
            </a:r>
          </a:p>
          <a:p>
            <a:r>
              <a:rPr lang="en-US" dirty="0" smtClean="0">
                <a:latin typeface="Trebuchet MS" pitchFamily="34" charset="0"/>
              </a:rPr>
              <a:t>8. Worker is required to devote fulltime efforts to employer's business.</a:t>
            </a:r>
          </a:p>
          <a:p>
            <a:r>
              <a:rPr lang="en-US" dirty="0" smtClean="0">
                <a:latin typeface="Trebuchet MS" pitchFamily="34" charset="0"/>
              </a:rPr>
              <a:t>9. Worker must perform or execute duties on employer‘s premises.</a:t>
            </a:r>
          </a:p>
          <a:p>
            <a:r>
              <a:rPr lang="en-US" dirty="0" smtClean="0">
                <a:latin typeface="Trebuchet MS" pitchFamily="34" charset="0"/>
              </a:rPr>
              <a:t>10. Worker's services must conform to order or sequence set by employer.</a:t>
            </a:r>
          </a:p>
          <a:p>
            <a:r>
              <a:rPr lang="en-US" dirty="0" smtClean="0">
                <a:latin typeface="Trebuchet MS" pitchFamily="34" charset="0"/>
              </a:rPr>
              <a:t>11. Worker is required to submit regular oral or written reports.</a:t>
            </a:r>
          </a:p>
          <a:p>
            <a:r>
              <a:rPr lang="en-US" dirty="0" smtClean="0">
                <a:latin typeface="Trebuchet MS" pitchFamily="34" charset="0"/>
              </a:rPr>
              <a:t>12. Worker's payment is based on time spent instead of by the job.</a:t>
            </a:r>
          </a:p>
          <a:p>
            <a:r>
              <a:rPr lang="en-US" dirty="0" smtClean="0">
                <a:latin typeface="Trebuchet MS" pitchFamily="34" charset="0"/>
              </a:rPr>
              <a:t>13. Worker is reimbursed for travel and other expenses.</a:t>
            </a:r>
          </a:p>
          <a:p>
            <a:r>
              <a:rPr lang="en-US" dirty="0" smtClean="0">
                <a:latin typeface="Trebuchet MS" pitchFamily="34" charset="0"/>
              </a:rPr>
              <a:t>14. Worker is furnished tools, materials, and other equipment by employer.</a:t>
            </a:r>
          </a:p>
          <a:p>
            <a:r>
              <a:rPr lang="en-US" dirty="0" smtClean="0">
                <a:latin typeface="Trebuchet MS" pitchFamily="34" charset="0"/>
              </a:rPr>
              <a:t>15. Worker has no significant investment in facilities (such as an office).</a:t>
            </a:r>
          </a:p>
          <a:p>
            <a:r>
              <a:rPr lang="en-US" dirty="0" smtClean="0">
                <a:latin typeface="Trebuchet MS" pitchFamily="34" charset="0"/>
              </a:rPr>
              <a:t>16. Worker has no risk of real economic loss.</a:t>
            </a:r>
          </a:p>
          <a:p>
            <a:r>
              <a:rPr lang="en-US" dirty="0" smtClean="0">
                <a:latin typeface="Trebuchet MS" pitchFamily="34" charset="0"/>
              </a:rPr>
              <a:t>17. Worker is not working for more than one employer at a time.</a:t>
            </a:r>
          </a:p>
          <a:p>
            <a:r>
              <a:rPr lang="en-US" dirty="0" smtClean="0">
                <a:latin typeface="Trebuchet MS" pitchFamily="34" charset="0"/>
              </a:rPr>
              <a:t>18. Worker does not make services available to the general public.</a:t>
            </a:r>
          </a:p>
          <a:p>
            <a:r>
              <a:rPr lang="en-US" dirty="0" smtClean="0">
                <a:latin typeface="Trebuchet MS" pitchFamily="34" charset="0"/>
              </a:rPr>
              <a:t>19. Worker is subject to discharge without penalty even if job specifications are met.</a:t>
            </a:r>
          </a:p>
          <a:p>
            <a:r>
              <a:rPr lang="en-US" dirty="0" smtClean="0">
                <a:latin typeface="Trebuchet MS" pitchFamily="34" charset="0"/>
              </a:rPr>
              <a:t>20. Worker can terminate relationship with employer without worker liability.</a:t>
            </a:r>
            <a:endParaRPr lang="en-US" dirty="0" smtClean="0"/>
          </a:p>
          <a:p>
            <a:endParaRPr lang="en-US" altLang="en-US" dirty="0" smtClean="0"/>
          </a:p>
          <a:p>
            <a:endParaRPr lang="en-US" alt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2B5061F7-8C5F-409B-9B4F-32E52E6665C9}" type="slidenum">
              <a:rPr lang="en-US" altLang="en-US"/>
              <a:pPr>
                <a:spcBef>
                  <a:spcPct val="0"/>
                </a:spcBef>
              </a:pPr>
              <a:t>10</a:t>
            </a:fld>
            <a:endParaRPr lang="en-US" altLang="en-US" dirty="0"/>
          </a:p>
        </p:txBody>
      </p:sp>
    </p:spTree>
    <p:extLst>
      <p:ext uri="{BB962C8B-B14F-4D97-AF65-F5344CB8AC3E}">
        <p14:creationId xmlns:p14="http://schemas.microsoft.com/office/powerpoint/2010/main" val="1954088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r>
              <a:rPr lang="en-US" baseline="0" dirty="0" smtClean="0"/>
              <a:t> – they do not.  Under an accountable plan – nothing is reported to the employee.</a:t>
            </a:r>
          </a:p>
          <a:p>
            <a:endParaRPr lang="en-US" baseline="0" dirty="0" smtClean="0"/>
          </a:p>
          <a:p>
            <a:r>
              <a:rPr lang="en-US" baseline="0" dirty="0" smtClean="0"/>
              <a:t>If Non-accountable plan- report on Form W-2 as wages.</a:t>
            </a:r>
          </a:p>
          <a:p>
            <a:endParaRPr lang="en-US" baseline="0" dirty="0" smtClean="0"/>
          </a:p>
          <a:p>
            <a:r>
              <a:rPr lang="en-US" altLang="en-US" baseline="0" dirty="0" smtClean="0"/>
              <a:t>These are ordinary and necessary under (</a:t>
            </a:r>
            <a:r>
              <a:rPr lang="en-US" dirty="0" smtClean="0"/>
              <a:t>Section 162(a) requires six different elements in order to claim a deduction. </a:t>
            </a:r>
          </a:p>
          <a:p>
            <a:r>
              <a:rPr lang="en-US" dirty="0" smtClean="0"/>
              <a:t>It must be an</a:t>
            </a:r>
          </a:p>
          <a:p>
            <a:r>
              <a:rPr lang="en-US" dirty="0" smtClean="0"/>
              <a:t>1) ordinary2) and necessary3) expense4) that was paid or incurred during the taxable year5) in carrying on6) a trade or business activity.</a:t>
            </a:r>
            <a:r>
              <a:rPr lang="en-US" baseline="30000" dirty="0" smtClean="0">
                <a:hlinkClick r:id="rId3"/>
              </a:rPr>
              <a:t>[2]</a:t>
            </a:r>
            <a:endParaRPr lang="en-US" altLang="en-US" baseline="0" dirty="0" smtClean="0"/>
          </a:p>
          <a:p>
            <a:endParaRPr lang="en-US" dirty="0"/>
          </a:p>
        </p:txBody>
      </p:sp>
      <p:sp>
        <p:nvSpPr>
          <p:cNvPr id="4" name="Slide Number Placeholder 3"/>
          <p:cNvSpPr>
            <a:spLocks noGrp="1"/>
          </p:cNvSpPr>
          <p:nvPr>
            <p:ph type="sldNum" sz="quarter" idx="10"/>
          </p:nvPr>
        </p:nvSpPr>
        <p:spPr/>
        <p:txBody>
          <a:bodyPr/>
          <a:lstStyle/>
          <a:p>
            <a:fld id="{427F1D7F-CF4A-459F-B3F8-DDBAC945B5A3}" type="slidenum">
              <a:rPr lang="en-US" smtClean="0"/>
              <a:t>46</a:t>
            </a:fld>
            <a:endParaRPr lang="en-US" dirty="0"/>
          </a:p>
        </p:txBody>
      </p:sp>
    </p:spTree>
    <p:extLst>
      <p:ext uri="{BB962C8B-B14F-4D97-AF65-F5344CB8AC3E}">
        <p14:creationId xmlns:p14="http://schemas.microsoft.com/office/powerpoint/2010/main" val="2400491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You usually</a:t>
            </a:r>
            <a:r>
              <a:rPr lang="en-US" altLang="en-US" baseline="0" dirty="0" smtClean="0"/>
              <a:t> don’t know that it is invalid until after you file- IRS sends a letter</a:t>
            </a:r>
          </a:p>
          <a:p>
            <a:endParaRPr lang="en-US" altLang="en-US"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DD0B7C95-B6CD-4E14-B376-89659ED6FD7A}" type="slidenum">
              <a:rPr lang="en-US" altLang="en-US"/>
              <a:pPr>
                <a:spcBef>
                  <a:spcPct val="0"/>
                </a:spcBef>
              </a:pPr>
              <a:t>47</a:t>
            </a:fld>
            <a:endParaRPr lang="en-US" altLang="en-US" dirty="0"/>
          </a:p>
        </p:txBody>
      </p:sp>
    </p:spTree>
    <p:extLst>
      <p:ext uri="{BB962C8B-B14F-4D97-AF65-F5344CB8AC3E}">
        <p14:creationId xmlns:p14="http://schemas.microsoft.com/office/powerpoint/2010/main" val="1875275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Annual reporting of form</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12BEDD09-20BA-456A-90EA-583B4653704A}" type="slidenum">
              <a:rPr lang="en-US" altLang="en-US"/>
              <a:pPr>
                <a:spcBef>
                  <a:spcPct val="0"/>
                </a:spcBef>
              </a:pPr>
              <a:t>48</a:t>
            </a:fld>
            <a:endParaRPr lang="en-US" altLang="en-US" dirty="0"/>
          </a:p>
        </p:txBody>
      </p:sp>
    </p:spTree>
    <p:extLst>
      <p:ext uri="{BB962C8B-B14F-4D97-AF65-F5344CB8AC3E}">
        <p14:creationId xmlns:p14="http://schemas.microsoft.com/office/powerpoint/2010/main" val="2931014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B</a:t>
            </a:r>
            <a:endParaRPr lang="en-US" dirty="0" smtClean="0"/>
          </a:p>
          <a:p>
            <a:endParaRPr lang="en-US" dirty="0" smtClean="0"/>
          </a:p>
          <a:p>
            <a:r>
              <a:rPr lang="en-US" dirty="0" smtClean="0"/>
              <a:t>If we have</a:t>
            </a:r>
            <a:r>
              <a:rPr lang="en-US" baseline="0" dirty="0" smtClean="0"/>
              <a:t> to withhold 28%- his net paycheck will be $720 - however, the client needs to make sure the entire 1099 reports the entire $1000 in Box 7 and the $280 in box 4.</a:t>
            </a:r>
            <a:endParaRPr lang="en-US" dirty="0"/>
          </a:p>
        </p:txBody>
      </p:sp>
      <p:sp>
        <p:nvSpPr>
          <p:cNvPr id="4" name="Slide Number Placeholder 3"/>
          <p:cNvSpPr>
            <a:spLocks noGrp="1"/>
          </p:cNvSpPr>
          <p:nvPr>
            <p:ph type="sldNum" sz="quarter" idx="10"/>
          </p:nvPr>
        </p:nvSpPr>
        <p:spPr/>
        <p:txBody>
          <a:bodyPr/>
          <a:lstStyle/>
          <a:p>
            <a:fld id="{427F1D7F-CF4A-459F-B3F8-DDBAC945B5A3}" type="slidenum">
              <a:rPr lang="en-US" smtClean="0"/>
              <a:t>49</a:t>
            </a:fld>
            <a:endParaRPr lang="en-US" dirty="0"/>
          </a:p>
        </p:txBody>
      </p:sp>
    </p:spTree>
    <p:extLst>
      <p:ext uri="{BB962C8B-B14F-4D97-AF65-F5344CB8AC3E}">
        <p14:creationId xmlns:p14="http://schemas.microsoft.com/office/powerpoint/2010/main" val="2018679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Filers of Forms 1097, 1098, 1099, 3921, 3922, 5498, and W-2G may be required to file electronically. Treasury Regulation Section</a:t>
            </a:r>
          </a:p>
          <a:p>
            <a:r>
              <a:rPr lang="en-US" sz="1200" kern="1200" dirty="0" smtClean="0">
                <a:solidFill>
                  <a:schemeClr val="tx1"/>
                </a:solidFill>
                <a:effectLst/>
                <a:latin typeface="+mn-lt"/>
                <a:ea typeface="+mn-ea"/>
                <a:cs typeface="+mn-cs"/>
              </a:rPr>
              <a:t>301.6011-2 provides that any person, including a corporation, partnership, individual, estate, or trust, who is required to file 250 or more</a:t>
            </a:r>
          </a:p>
          <a:p>
            <a:r>
              <a:rPr lang="en-US" sz="1200" kern="1200" dirty="0" smtClean="0">
                <a:solidFill>
                  <a:schemeClr val="tx1"/>
                </a:solidFill>
                <a:effectLst/>
                <a:latin typeface="+mn-lt"/>
                <a:ea typeface="+mn-ea"/>
                <a:cs typeface="+mn-cs"/>
              </a:rPr>
              <a:t>information returns, must file such returns electronically. The 250 or more requirement applies separately for each type of return and</a:t>
            </a:r>
          </a:p>
          <a:p>
            <a:r>
              <a:rPr lang="en-US" sz="1200" kern="1200" dirty="0" smtClean="0">
                <a:solidFill>
                  <a:schemeClr val="tx1"/>
                </a:solidFill>
                <a:effectLst/>
                <a:latin typeface="+mn-lt"/>
                <a:ea typeface="+mn-ea"/>
                <a:cs typeface="+mn-cs"/>
              </a:rPr>
              <a:t>separately to each type of corrected return. If you are required to file electronically, and this requirement causes an undue hardship, see</a:t>
            </a:r>
          </a:p>
          <a:p>
            <a:r>
              <a:rPr lang="en-US" sz="1200" kern="1200" dirty="0" smtClean="0">
                <a:solidFill>
                  <a:schemeClr val="tx1"/>
                </a:solidFill>
                <a:effectLst/>
                <a:latin typeface="+mn-lt"/>
                <a:ea typeface="+mn-ea"/>
                <a:cs typeface="+mn-cs"/>
              </a:rPr>
              <a:t>Part A, Sec. 8, Form 8508, Request for Waiver from Filing Information Returns Electronically.</a:t>
            </a:r>
          </a:p>
          <a:p>
            <a:r>
              <a:rPr lang="en-US" sz="1200" kern="1200" dirty="0" smtClean="0">
                <a:solidFill>
                  <a:schemeClr val="tx1"/>
                </a:solidFill>
                <a:effectLst/>
                <a:latin typeface="+mn-lt"/>
                <a:ea typeface="+mn-ea"/>
                <a:cs typeface="+mn-cs"/>
              </a:rPr>
              <a:t> </a:t>
            </a:r>
            <a:endParaRPr lang="en-US" sz="1200" kern="1200" dirty="0" smtClean="0">
              <a:solidFill>
                <a:schemeClr val="tx1">
                  <a:lumMod val="50000"/>
                  <a:lumOff val="50000"/>
                </a:schemeClr>
              </a:solidFill>
              <a:effectLst/>
              <a:latin typeface="+mn-lt"/>
              <a:ea typeface="+mn-ea"/>
              <a:cs typeface="+mn-cs"/>
            </a:endParaRPr>
          </a:p>
          <a:p>
            <a:r>
              <a:rPr lang="en-US" sz="1200" u="sng" kern="1200" dirty="0" smtClean="0">
                <a:solidFill>
                  <a:schemeClr val="accent4">
                    <a:lumMod val="40000"/>
                    <a:lumOff val="60000"/>
                  </a:schemeClr>
                </a:solidFill>
                <a:effectLst/>
                <a:latin typeface="+mn-lt"/>
                <a:ea typeface="+mn-ea"/>
                <a:cs typeface="+mn-cs"/>
              </a:rPr>
              <a:t>Note: All filers are encouraged to file information returns electronically even if they are not required to do so.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filing requirements apply individually to each reporting entity as defined by its separate TIN. For example, if a corporation with</a:t>
            </a:r>
          </a:p>
          <a:p>
            <a:r>
              <a:rPr lang="en-US" sz="1200" kern="1200" dirty="0" smtClean="0">
                <a:solidFill>
                  <a:schemeClr val="tx1"/>
                </a:solidFill>
                <a:effectLst/>
                <a:latin typeface="+mn-lt"/>
                <a:ea typeface="+mn-ea"/>
                <a:cs typeface="+mn-cs"/>
              </a:rPr>
              <a:t>several branches or locations uses the same employer identification number (EIN), the corporation must aggregate the total volume of</a:t>
            </a:r>
          </a:p>
          <a:p>
            <a:r>
              <a:rPr lang="en-US" sz="1200" kern="1200" dirty="0" smtClean="0">
                <a:solidFill>
                  <a:schemeClr val="tx1"/>
                </a:solidFill>
                <a:effectLst/>
                <a:latin typeface="+mn-lt"/>
                <a:ea typeface="+mn-ea"/>
                <a:cs typeface="+mn-cs"/>
              </a:rPr>
              <a:t>returns to be filed for that EIN and apply the filing requirements to each type of return accordingly.</a:t>
            </a:r>
          </a:p>
          <a:p>
            <a:endParaRPr lang="en-US" alt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3135238C-781B-4BB7-8866-84165F243A9C}" type="slidenum">
              <a:rPr lang="en-US" altLang="en-US"/>
              <a:pPr>
                <a:spcBef>
                  <a:spcPct val="0"/>
                </a:spcBef>
              </a:pPr>
              <a:t>50</a:t>
            </a:fld>
            <a:endParaRPr lang="en-US" altLang="en-US" dirty="0"/>
          </a:p>
        </p:txBody>
      </p:sp>
    </p:spTree>
    <p:extLst>
      <p:ext uri="{BB962C8B-B14F-4D97-AF65-F5344CB8AC3E}">
        <p14:creationId xmlns:p14="http://schemas.microsoft.com/office/powerpoint/2010/main" val="1396133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are a hand full of exceptions to the recipient due date – the following are due by February 15th</a:t>
            </a:r>
          </a:p>
          <a:p>
            <a:pPr lvl="1">
              <a:buFontTx/>
              <a:buChar char="•"/>
            </a:pPr>
            <a:r>
              <a:rPr lang="en-US" altLang="en-US" dirty="0" smtClean="0"/>
              <a:t>1099-B Broker and Barter exchange transactions</a:t>
            </a:r>
          </a:p>
          <a:p>
            <a:pPr lvl="1">
              <a:buFontTx/>
              <a:buChar char="•"/>
            </a:pPr>
            <a:r>
              <a:rPr lang="en-US" altLang="en-US" dirty="0" smtClean="0"/>
              <a:t>1099-Misc – for tax exempt interest payments reportable by brokers and gross proceeds paid to attorney’s</a:t>
            </a:r>
          </a:p>
          <a:p>
            <a:pPr lvl="1">
              <a:buFontTx/>
              <a:buChar char="•"/>
            </a:pPr>
            <a:r>
              <a:rPr lang="en-US" altLang="en-US" dirty="0" smtClean="0"/>
              <a:t>1099-S Real Estate transactions</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017733C6-909B-454D-B803-0CE700A63CED}" type="slidenum">
              <a:rPr lang="en-US" altLang="en-US"/>
              <a:pPr>
                <a:spcBef>
                  <a:spcPct val="0"/>
                </a:spcBef>
              </a:pPr>
              <a:t>51</a:t>
            </a:fld>
            <a:endParaRPr lang="en-US" altLang="en-US" dirty="0"/>
          </a:p>
        </p:txBody>
      </p:sp>
    </p:spTree>
    <p:extLst>
      <p:ext uri="{BB962C8B-B14F-4D97-AF65-F5344CB8AC3E}">
        <p14:creationId xmlns:p14="http://schemas.microsoft.com/office/powerpoint/2010/main" val="214299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Filers of Forms 1097, 1098, 1099, 3921, 3922, 5498, and W-2G may be required to file electronically. Treasury Regulation Section</a:t>
            </a:r>
          </a:p>
          <a:p>
            <a:r>
              <a:rPr lang="en-US" sz="1200" kern="1200" dirty="0" smtClean="0">
                <a:solidFill>
                  <a:schemeClr val="tx1"/>
                </a:solidFill>
                <a:effectLst/>
                <a:latin typeface="+mn-lt"/>
                <a:ea typeface="+mn-ea"/>
                <a:cs typeface="+mn-cs"/>
              </a:rPr>
              <a:t>301.6011-2 provides that any person, including a corporation, partnership, individual, estate, or trust, who is required to file 250 or more</a:t>
            </a:r>
          </a:p>
          <a:p>
            <a:r>
              <a:rPr lang="en-US" sz="1200" kern="1200" dirty="0" smtClean="0">
                <a:solidFill>
                  <a:schemeClr val="tx1"/>
                </a:solidFill>
                <a:effectLst/>
                <a:latin typeface="+mn-lt"/>
                <a:ea typeface="+mn-ea"/>
                <a:cs typeface="+mn-cs"/>
              </a:rPr>
              <a:t>information returns, must file such returns electronically. The 250 or more requirement applies separately for each type of return and</a:t>
            </a:r>
          </a:p>
          <a:p>
            <a:r>
              <a:rPr lang="en-US" sz="1200" kern="1200" dirty="0" smtClean="0">
                <a:solidFill>
                  <a:schemeClr val="tx1"/>
                </a:solidFill>
                <a:effectLst/>
                <a:latin typeface="+mn-lt"/>
                <a:ea typeface="+mn-ea"/>
                <a:cs typeface="+mn-cs"/>
              </a:rPr>
              <a:t>separately to each type of corrected return. If you are required to file electronically, and this requirement causes an undue hardship, see</a:t>
            </a:r>
          </a:p>
          <a:p>
            <a:r>
              <a:rPr lang="en-US" sz="1200" kern="1200" dirty="0" smtClean="0">
                <a:solidFill>
                  <a:schemeClr val="tx1"/>
                </a:solidFill>
                <a:effectLst/>
                <a:latin typeface="+mn-lt"/>
                <a:ea typeface="+mn-ea"/>
                <a:cs typeface="+mn-cs"/>
              </a:rPr>
              <a:t>Part A, Sec. 8, Form 8508, Request for Waiver from Filing Information Returns Electronically.</a:t>
            </a:r>
          </a:p>
          <a:p>
            <a:r>
              <a:rPr lang="en-US" sz="1200" kern="1200" dirty="0" smtClean="0">
                <a:solidFill>
                  <a:schemeClr val="tx1"/>
                </a:solidFill>
                <a:effectLst/>
                <a:latin typeface="+mn-lt"/>
                <a:ea typeface="+mn-ea"/>
                <a:cs typeface="+mn-cs"/>
              </a:rPr>
              <a:t> </a:t>
            </a:r>
            <a:endParaRPr lang="en-US" sz="1200" kern="1200" dirty="0" smtClean="0">
              <a:solidFill>
                <a:schemeClr val="tx1">
                  <a:lumMod val="50000"/>
                  <a:lumOff val="50000"/>
                </a:schemeClr>
              </a:solidFill>
              <a:effectLst/>
              <a:latin typeface="+mn-lt"/>
              <a:ea typeface="+mn-ea"/>
              <a:cs typeface="+mn-cs"/>
            </a:endParaRPr>
          </a:p>
          <a:p>
            <a:r>
              <a:rPr lang="en-US" sz="1200" u="sng" kern="1200" dirty="0" smtClean="0">
                <a:solidFill>
                  <a:schemeClr val="accent4">
                    <a:lumMod val="40000"/>
                    <a:lumOff val="60000"/>
                  </a:schemeClr>
                </a:solidFill>
                <a:effectLst/>
                <a:latin typeface="+mn-lt"/>
                <a:ea typeface="+mn-ea"/>
                <a:cs typeface="+mn-cs"/>
              </a:rPr>
              <a:t>Note: All filers are encouraged to file information returns electronically even if they are not required to do so.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filing requirements apply individually to each reporting entity as defined by its separate TIN. For example, if a corporation with</a:t>
            </a:r>
          </a:p>
          <a:p>
            <a:r>
              <a:rPr lang="en-US" sz="1200" kern="1200" dirty="0" smtClean="0">
                <a:solidFill>
                  <a:schemeClr val="tx1"/>
                </a:solidFill>
                <a:effectLst/>
                <a:latin typeface="+mn-lt"/>
                <a:ea typeface="+mn-ea"/>
                <a:cs typeface="+mn-cs"/>
              </a:rPr>
              <a:t>several branches or locations uses the same employer identification number (EIN), the corporation must aggregate the total volume of</a:t>
            </a:r>
          </a:p>
          <a:p>
            <a:r>
              <a:rPr lang="en-US" sz="1200" kern="1200" dirty="0" smtClean="0">
                <a:solidFill>
                  <a:schemeClr val="tx1"/>
                </a:solidFill>
                <a:effectLst/>
                <a:latin typeface="+mn-lt"/>
                <a:ea typeface="+mn-ea"/>
                <a:cs typeface="+mn-cs"/>
              </a:rPr>
              <a:t>returns to be filed for that EIN and apply the filing requirements to each type of return accordingly.</a:t>
            </a:r>
          </a:p>
          <a:p>
            <a:endParaRPr lang="en-US" alt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3135238C-781B-4BB7-8866-84165F243A9C}" type="slidenum">
              <a:rPr lang="en-US" altLang="en-US"/>
              <a:pPr>
                <a:spcBef>
                  <a:spcPct val="0"/>
                </a:spcBef>
              </a:pPr>
              <a:t>52</a:t>
            </a:fld>
            <a:endParaRPr lang="en-US" altLang="en-US" dirty="0"/>
          </a:p>
        </p:txBody>
      </p:sp>
    </p:spTree>
    <p:extLst>
      <p:ext uri="{BB962C8B-B14F-4D97-AF65-F5344CB8AC3E}">
        <p14:creationId xmlns:p14="http://schemas.microsoft.com/office/powerpoint/2010/main" val="1126270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this form?</a:t>
            </a:r>
          </a:p>
          <a:p>
            <a:endParaRPr lang="en-US" dirty="0" smtClean="0"/>
          </a:p>
          <a:p>
            <a:r>
              <a:rPr lang="en-US" dirty="0" smtClean="0"/>
              <a:t>Include one for each groups</a:t>
            </a:r>
            <a:r>
              <a:rPr lang="en-US" baseline="0" dirty="0" smtClean="0"/>
              <a:t> of 1099’s – when you submit – LINE 6 of the form</a:t>
            </a:r>
            <a:endParaRPr lang="en-US" dirty="0"/>
          </a:p>
        </p:txBody>
      </p:sp>
      <p:sp>
        <p:nvSpPr>
          <p:cNvPr id="4" name="Slide Number Placeholder 3"/>
          <p:cNvSpPr>
            <a:spLocks noGrp="1"/>
          </p:cNvSpPr>
          <p:nvPr>
            <p:ph type="sldNum" sz="quarter" idx="10"/>
          </p:nvPr>
        </p:nvSpPr>
        <p:spPr/>
        <p:txBody>
          <a:bodyPr/>
          <a:lstStyle/>
          <a:p>
            <a:fld id="{427F1D7F-CF4A-459F-B3F8-DDBAC945B5A3}" type="slidenum">
              <a:rPr lang="en-US" smtClean="0"/>
              <a:t>53</a:t>
            </a:fld>
            <a:endParaRPr lang="en-US" dirty="0"/>
          </a:p>
        </p:txBody>
      </p:sp>
    </p:spTree>
    <p:extLst>
      <p:ext uri="{BB962C8B-B14F-4D97-AF65-F5344CB8AC3E}">
        <p14:creationId xmlns:p14="http://schemas.microsoft.com/office/powerpoint/2010/main" val="2986889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would you be charged</a:t>
            </a:r>
            <a:r>
              <a:rPr lang="en-US" altLang="en-US" baseline="0" dirty="0" smtClean="0"/>
              <a:t> $50 for not getting to the Payee?  I think the only time would be when the payee notifies the IRS???  </a:t>
            </a:r>
          </a:p>
          <a:p>
            <a:endParaRPr lang="en-US" altLang="en-US" baseline="0" dirty="0" smtClean="0"/>
          </a:p>
          <a:p>
            <a:r>
              <a:rPr lang="en-US" altLang="en-US" baseline="0" dirty="0" smtClean="0"/>
              <a:t>IRS EXAM would bust you on all of these- if they reviewed your vendor list and you did not issue a 1099-</a:t>
            </a:r>
          </a:p>
          <a:p>
            <a:endParaRPr lang="en-US" altLang="en-US" baseline="0" dirty="0" smtClean="0"/>
          </a:p>
          <a:p>
            <a:r>
              <a:rPr lang="en-US" altLang="en-US" baseline="0" dirty="0" smtClean="0"/>
              <a:t>FROM IRS. GOV</a:t>
            </a:r>
          </a:p>
          <a:p>
            <a:r>
              <a:rPr lang="en-US" b="1" dirty="0" smtClean="0">
                <a:effectLst/>
              </a:rPr>
              <a:t>Increase in Penalties for Failure to File Correct Information Returns and to Provide Correct Payee Statements -- 31-JUL-2015</a:t>
            </a:r>
          </a:p>
          <a:p>
            <a:r>
              <a:rPr lang="en-US" dirty="0" smtClean="0">
                <a:effectLst/>
              </a:rPr>
              <a:t>P. L. 114-27, section 806, increased penalties for failure to file correct information returns and provide correct payee statements for information returns required to be filed after December 31, 2015.</a:t>
            </a:r>
          </a:p>
          <a:p>
            <a:r>
              <a:rPr lang="en-US" dirty="0" smtClean="0">
                <a:effectLst/>
              </a:rPr>
              <a:t>Penalties are discussed in Section O in the </a:t>
            </a:r>
            <a:r>
              <a:rPr lang="en-US" dirty="0" smtClean="0">
                <a:effectLst/>
                <a:hlinkClick r:id="rId3"/>
              </a:rPr>
              <a:t>General Instructions for Certain Information Returns</a:t>
            </a:r>
            <a:r>
              <a:rPr lang="en-US" dirty="0" smtClean="0">
                <a:effectLst/>
              </a:rPr>
              <a:t>. The penalties in the bulleted list under "Failure To File Correct Information Returns by the Due Date (Section 6721)" are revised as follows.</a:t>
            </a:r>
          </a:p>
          <a:p>
            <a:r>
              <a:rPr lang="en-US" dirty="0" smtClean="0">
                <a:effectLst/>
              </a:rPr>
              <a:t>$50 per information return if you correctly file within 30 days (by March 30 if the due date is February 28); maximum penalty $500,000 per year ($175,000 for small businesses).</a:t>
            </a:r>
          </a:p>
          <a:p>
            <a:r>
              <a:rPr lang="en-US" dirty="0" smtClean="0">
                <a:effectLst/>
              </a:rPr>
              <a:t>$100 per information return if you correctly file more than 30 days after the due date but by August 1; maximum penalty $1,500,000 per year ($500,000 for small businesses).</a:t>
            </a:r>
          </a:p>
          <a:p>
            <a:r>
              <a:rPr lang="en-US" dirty="0" smtClean="0">
                <a:effectLst/>
              </a:rPr>
              <a:t>$250 per information return if you file after August 1 or you do not file required information returns; maximum penalty $3,000,000 per year ($1,000,000 for small businesses).</a:t>
            </a:r>
          </a:p>
          <a:p>
            <a:r>
              <a:rPr lang="en-US" dirty="0" smtClean="0">
                <a:effectLst/>
              </a:rPr>
              <a:t>Also, in the "Caution" that comes after the bulleted list, the penalty is increased to $250 per information return.</a:t>
            </a:r>
          </a:p>
          <a:p>
            <a:r>
              <a:rPr lang="en-US" dirty="0" smtClean="0">
                <a:effectLst/>
              </a:rPr>
              <a:t>Under "Failure To Furnish Correct Payee Statements (Section 6722)" the penalty due to intentional disregard of the requirements to furnish a correct payee statement is increased. The revised penalty is at least $500 per payee statement with no maximum penalty.</a:t>
            </a:r>
          </a:p>
          <a:p>
            <a:r>
              <a:rPr lang="en-US" dirty="0" smtClean="0">
                <a:effectLst/>
              </a:rPr>
              <a:t>Page Last Reviewed or Updated: 31-Jul-2015</a:t>
            </a:r>
          </a:p>
          <a:p>
            <a:endParaRPr lang="en-US" altLang="en-US" baseline="0" dirty="0" smtClean="0"/>
          </a:p>
          <a:p>
            <a:endParaRPr lang="en-US" altLang="en-US" baseline="0" dirty="0" smtClean="0"/>
          </a:p>
          <a:p>
            <a:endParaRPr lang="en-US"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3419845C-DD31-4335-80F5-946BED04EDB9}" type="slidenum">
              <a:rPr lang="en-US" altLang="en-US"/>
              <a:pPr>
                <a:spcBef>
                  <a:spcPct val="0"/>
                </a:spcBef>
              </a:pPr>
              <a:t>54</a:t>
            </a:fld>
            <a:endParaRPr lang="en-US" altLang="en-US" dirty="0"/>
          </a:p>
        </p:txBody>
      </p:sp>
    </p:spTree>
    <p:extLst>
      <p:ext uri="{BB962C8B-B14F-4D97-AF65-F5344CB8AC3E}">
        <p14:creationId xmlns:p14="http://schemas.microsoft.com/office/powerpoint/2010/main" val="2596544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C</a:t>
            </a:r>
            <a:endParaRPr lang="en-US" dirty="0" smtClean="0"/>
          </a:p>
          <a:p>
            <a:endParaRPr lang="en-US" dirty="0" smtClean="0"/>
          </a:p>
          <a:p>
            <a:r>
              <a:rPr lang="en-US" dirty="0" smtClean="0"/>
              <a:t>If we have</a:t>
            </a:r>
            <a:r>
              <a:rPr lang="en-US" baseline="0" dirty="0" smtClean="0"/>
              <a:t> to withhold 28%- his net paycheck will be $648 - however the entire 1099 reports the entire $900 in Box 7 and the $225 in box 4.</a:t>
            </a:r>
            <a:endParaRPr lang="en-US" dirty="0"/>
          </a:p>
        </p:txBody>
      </p:sp>
      <p:sp>
        <p:nvSpPr>
          <p:cNvPr id="4" name="Slide Number Placeholder 3"/>
          <p:cNvSpPr>
            <a:spLocks noGrp="1"/>
          </p:cNvSpPr>
          <p:nvPr>
            <p:ph type="sldNum" sz="quarter" idx="10"/>
          </p:nvPr>
        </p:nvSpPr>
        <p:spPr/>
        <p:txBody>
          <a:bodyPr/>
          <a:lstStyle/>
          <a:p>
            <a:fld id="{427F1D7F-CF4A-459F-B3F8-DDBAC945B5A3}" type="slidenum">
              <a:rPr lang="en-US" smtClean="0"/>
              <a:t>55</a:t>
            </a:fld>
            <a:endParaRPr lang="en-US" dirty="0"/>
          </a:p>
        </p:txBody>
      </p:sp>
    </p:spTree>
    <p:extLst>
      <p:ext uri="{BB962C8B-B14F-4D97-AF65-F5344CB8AC3E}">
        <p14:creationId xmlns:p14="http://schemas.microsoft.com/office/powerpoint/2010/main" val="165867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Employer/employee relationship exists when the business for which the services are performed has the right to direct and control the worker who performs the services</a:t>
            </a:r>
          </a:p>
          <a:p>
            <a:endParaRPr lang="en-US" altLang="en-US" dirty="0" smtClean="0"/>
          </a:p>
          <a:p>
            <a:r>
              <a:rPr lang="en-US" altLang="en-US" dirty="0" smtClean="0"/>
              <a:t>All payments in that scenario must be reported as compensation and taxable as wages</a:t>
            </a:r>
            <a:r>
              <a:rPr lang="en-US" altLang="en-US" baseline="0" dirty="0" smtClean="0"/>
              <a:t> on Form W-2.</a:t>
            </a:r>
            <a:endParaRPr lang="en-US" altLang="en-US" dirty="0" smtClean="0"/>
          </a:p>
          <a:p>
            <a:endParaRPr lang="en-US" alt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82162A7B-03A6-4E7E-B29D-3B495EB0D66F}" type="slidenum">
              <a:rPr lang="en-US" altLang="en-US"/>
              <a:pPr>
                <a:spcBef>
                  <a:spcPct val="0"/>
                </a:spcBef>
              </a:pPr>
              <a:t>11</a:t>
            </a:fld>
            <a:endParaRPr lang="en-US" altLang="en-US" dirty="0"/>
          </a:p>
        </p:txBody>
      </p:sp>
    </p:spTree>
    <p:extLst>
      <p:ext uri="{BB962C8B-B14F-4D97-AF65-F5344CB8AC3E}">
        <p14:creationId xmlns:p14="http://schemas.microsoft.com/office/powerpoint/2010/main" val="3211948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017681C4-41D7-4A18-93A5-4C353B963086}" type="slidenum">
              <a:rPr lang="en-US" altLang="en-US"/>
              <a:pPr>
                <a:spcBef>
                  <a:spcPct val="0"/>
                </a:spcBef>
              </a:pPr>
              <a:t>56</a:t>
            </a:fld>
            <a:endParaRPr lang="en-US" altLang="en-US" dirty="0"/>
          </a:p>
        </p:txBody>
      </p:sp>
    </p:spTree>
    <p:extLst>
      <p:ext uri="{BB962C8B-B14F-4D97-AF65-F5344CB8AC3E}">
        <p14:creationId xmlns:p14="http://schemas.microsoft.com/office/powerpoint/2010/main" val="2568860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017681C4-41D7-4A18-93A5-4C353B963086}" type="slidenum">
              <a:rPr lang="en-US" altLang="en-US"/>
              <a:pPr>
                <a:spcBef>
                  <a:spcPct val="0"/>
                </a:spcBef>
              </a:pPr>
              <a:t>57</a:t>
            </a:fld>
            <a:endParaRPr lang="en-US" altLang="en-US" dirty="0"/>
          </a:p>
        </p:txBody>
      </p:sp>
    </p:spTree>
    <p:extLst>
      <p:ext uri="{BB962C8B-B14F-4D97-AF65-F5344CB8AC3E}">
        <p14:creationId xmlns:p14="http://schemas.microsoft.com/office/powerpoint/2010/main" val="3535885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More factors to think about and discuss with clients…EVEN NICE to send to a client as</a:t>
            </a:r>
            <a:r>
              <a:rPr lang="en-US" altLang="en-US" baseline="0" dirty="0" smtClean="0"/>
              <a:t> a reference</a:t>
            </a:r>
            <a:endParaRPr lang="en-US" alt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D95D94D2-042A-457E-9821-350C3F4A6C16}" type="slidenum">
              <a:rPr lang="en-US" altLang="en-US"/>
              <a:pPr>
                <a:spcBef>
                  <a:spcPct val="0"/>
                </a:spcBef>
              </a:pPr>
              <a:t>12</a:t>
            </a:fld>
            <a:endParaRPr lang="en-US" altLang="en-US" dirty="0"/>
          </a:p>
        </p:txBody>
      </p:sp>
    </p:spTree>
    <p:extLst>
      <p:ext uri="{BB962C8B-B14F-4D97-AF65-F5344CB8AC3E}">
        <p14:creationId xmlns:p14="http://schemas.microsoft.com/office/powerpoint/2010/main" val="359477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EEK!</a:t>
            </a:r>
          </a:p>
          <a:p>
            <a:r>
              <a:rPr lang="en-US" altLang="en-US" dirty="0" smtClean="0"/>
              <a:t>Employer penalties (Because of Misclassification)– Department of Labor Wage and Hour Division (WHD) partnered with 26 states to work together on enforcement – and many other agencies – in FY14 investigations resulted in more than $79 million in back wages for more than 109,000 workers</a:t>
            </a:r>
          </a:p>
          <a:p>
            <a:endParaRPr lang="en-US" altLang="en-US" dirty="0" smtClean="0"/>
          </a:p>
          <a:p>
            <a:r>
              <a:rPr lang="en-US" altLang="en-US" dirty="0" smtClean="0"/>
              <a:t>Employers subject to back taxes of as much as 41.5% of the contractor’s wages and would go back for 3 years</a:t>
            </a:r>
          </a:p>
          <a:p>
            <a:endParaRPr lang="en-US" altLang="en-US" dirty="0" smtClean="0"/>
          </a:p>
          <a:p>
            <a:endParaRPr lang="en-US" altLang="en-US" dirty="0" smtClean="0"/>
          </a:p>
          <a:p>
            <a:r>
              <a:rPr lang="en-US" altLang="en-US" dirty="0" smtClean="0"/>
              <a:t>Why would employers want people as independent contractors?  Because they want to avoid Social Security and Medicare taxes, overtime pay issues, employee benefits, unemployment comp tax, and workers’ comp insurance.  It’s expensive to have an employee.</a:t>
            </a:r>
          </a:p>
          <a:p>
            <a:endParaRPr lang="en-US" altLang="en-US" dirty="0" smtClean="0"/>
          </a:p>
          <a:p>
            <a:r>
              <a:rPr lang="en-US" altLang="en-US" dirty="0" smtClean="0"/>
              <a:t>Who’s going to complain – a disgruntled employee and they will go to the DOL which is not a department you want breathing down your neck.</a:t>
            </a:r>
          </a:p>
          <a:p>
            <a:endParaRPr lang="en-US" altLang="en-US" dirty="0" smtClean="0"/>
          </a:p>
          <a:p>
            <a:r>
              <a:rPr lang="en-US" altLang="en-US" dirty="0" smtClean="0"/>
              <a:t>DOL and IRS will make a determination of intent – was the misclassification intentional or unintentional – </a:t>
            </a:r>
          </a:p>
          <a:p>
            <a:endParaRPr lang="en-US" altLang="en-US" dirty="0" smtClean="0"/>
          </a:p>
          <a:p>
            <a:r>
              <a:rPr lang="en-US" altLang="en-US" dirty="0" smtClean="0"/>
              <a:t>New OT Rules- watch</a:t>
            </a:r>
            <a:r>
              <a:rPr lang="en-US" altLang="en-US" baseline="0" dirty="0" smtClean="0"/>
              <a:t> out for this—another issue when misclassification</a:t>
            </a:r>
          </a:p>
          <a:p>
            <a:endParaRPr lang="en-US" altLang="en-US" baseline="0" dirty="0" smtClean="0"/>
          </a:p>
          <a:p>
            <a:r>
              <a:rPr lang="en-US" altLang="en-US" baseline="0" dirty="0" smtClean="0"/>
              <a:t>BUY/SELL transaction- Exposure for liabilities with state unemployment and payroll taxes with the IRS… could come in due diligence</a:t>
            </a:r>
            <a:endParaRPr lang="en-US" alt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17E38027-0065-461F-A9D9-6F1EC888DDDD}" type="slidenum">
              <a:rPr lang="en-US" altLang="en-US"/>
              <a:pPr>
                <a:spcBef>
                  <a:spcPct val="0"/>
                </a:spcBef>
              </a:pPr>
              <a:t>13</a:t>
            </a:fld>
            <a:endParaRPr lang="en-US" altLang="en-US" dirty="0"/>
          </a:p>
        </p:txBody>
      </p:sp>
    </p:spTree>
    <p:extLst>
      <p:ext uri="{BB962C8B-B14F-4D97-AF65-F5344CB8AC3E}">
        <p14:creationId xmlns:p14="http://schemas.microsoft.com/office/powerpoint/2010/main" val="417589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IRS would probably classify Paul as an employee. Even though he uses his own vehicle, Company A pays his expenses while out on the road, such as lunch and fuel, and they also offer Paul the option to enroll in their health insurance plan. Even though Paul is a part-time worker and his schedule varies, it varies due to the employer's constraints and not because Paul chooses to work on certain days. Company A exercises a significant amount of </a:t>
            </a:r>
            <a:r>
              <a:rPr lang="en-US" altLang="en-US" i="1" dirty="0" smtClean="0"/>
              <a:t>behavioral control</a:t>
            </a:r>
            <a:r>
              <a:rPr lang="en-US" altLang="en-US" dirty="0" smtClean="0"/>
              <a:t> and </a:t>
            </a:r>
            <a:r>
              <a:rPr lang="en-US" altLang="en-US" i="1" dirty="0" smtClean="0"/>
              <a:t>financial control</a:t>
            </a:r>
            <a:r>
              <a:rPr lang="en-US" altLang="en-US" dirty="0" smtClean="0"/>
              <a:t> over Paul. In addition, Paul also receives some employee-type fringe benefits such as health insurance and vacation time. If Paul is classified as an employee, Company A should withhold payroll taxes on Paul and issue a Form W-2 at the end of the year.</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66EF4934-9E57-47BE-97B5-AC4615C5F65E}" type="slidenum">
              <a:rPr lang="en-US" altLang="en-US"/>
              <a:pPr>
                <a:spcBef>
                  <a:spcPct val="0"/>
                </a:spcBef>
              </a:pPr>
              <a:t>14</a:t>
            </a:fld>
            <a:endParaRPr lang="en-US" altLang="en-US" dirty="0"/>
          </a:p>
        </p:txBody>
      </p:sp>
    </p:spTree>
    <p:extLst>
      <p:ext uri="{BB962C8B-B14F-4D97-AF65-F5344CB8AC3E}">
        <p14:creationId xmlns:p14="http://schemas.microsoft.com/office/powerpoint/2010/main" val="217055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IRS would probably classify Paul as an</a:t>
            </a:r>
            <a:r>
              <a:rPr lang="en-US" altLang="en-US" b="1" u="sng" dirty="0" smtClean="0"/>
              <a:t> employee</a:t>
            </a:r>
            <a:r>
              <a:rPr lang="en-US" altLang="en-US" dirty="0" smtClean="0"/>
              <a:t>. Even though he uses his own vehicle, Company A pays his expenses while out on the road, such as lunch and fuel, and they also offer Paul the option to enroll in their health insurance plan. Even though Paul is a part-time worker and his schedule varies, it varies due to the employer's constraints and not because Paul chooses to work on certain days. Company A exercises a significant amount of </a:t>
            </a:r>
            <a:r>
              <a:rPr lang="en-US" altLang="en-US" i="1" dirty="0" smtClean="0"/>
              <a:t>behavioral control</a:t>
            </a:r>
            <a:r>
              <a:rPr lang="en-US" altLang="en-US" dirty="0" smtClean="0"/>
              <a:t> and </a:t>
            </a:r>
            <a:r>
              <a:rPr lang="en-US" altLang="en-US" i="1" dirty="0" smtClean="0"/>
              <a:t>financial control</a:t>
            </a:r>
            <a:r>
              <a:rPr lang="en-US" altLang="en-US" dirty="0" smtClean="0"/>
              <a:t> over Paul. In addition, Paul also receives some employee-type fringe benefits such as health insurance and vacation time. If Paul is classified as an employee, Company A should withhold payroll taxes on Paul and issue a Form W-2 at the end of the year.</a:t>
            </a:r>
          </a:p>
          <a:p>
            <a:endParaRPr lang="en-US" altLang="en-US"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82" eaLnBrk="0" hangingPunct="0">
              <a:spcBef>
                <a:spcPct val="30000"/>
              </a:spcBef>
              <a:defRPr sz="1200">
                <a:solidFill>
                  <a:schemeClr val="tx1"/>
                </a:solidFill>
                <a:latin typeface="Arial" charset="0"/>
                <a:ea typeface="ヒラギノ角ゴ Pro W3" pitchFamily="1" charset="-128"/>
              </a:defRPr>
            </a:lvl1pPr>
            <a:lvl2pPr marL="713455" indent="-274406" defTabSz="926882" eaLnBrk="0" hangingPunct="0">
              <a:spcBef>
                <a:spcPct val="30000"/>
              </a:spcBef>
              <a:defRPr sz="1200">
                <a:solidFill>
                  <a:schemeClr val="tx1"/>
                </a:solidFill>
                <a:latin typeface="Arial" charset="0"/>
                <a:ea typeface="ヒラギノ角ゴ Pro W3" pitchFamily="1" charset="-128"/>
              </a:defRPr>
            </a:lvl2pPr>
            <a:lvl3pPr marL="1097623" indent="-219525" defTabSz="926882" eaLnBrk="0" hangingPunct="0">
              <a:spcBef>
                <a:spcPct val="30000"/>
              </a:spcBef>
              <a:defRPr sz="1200">
                <a:solidFill>
                  <a:schemeClr val="tx1"/>
                </a:solidFill>
                <a:latin typeface="Arial" charset="0"/>
                <a:ea typeface="ヒラギノ角ゴ Pro W3" pitchFamily="1" charset="-128"/>
              </a:defRPr>
            </a:lvl3pPr>
            <a:lvl4pPr marL="1536672" indent="-219525" defTabSz="926882" eaLnBrk="0" hangingPunct="0">
              <a:spcBef>
                <a:spcPct val="30000"/>
              </a:spcBef>
              <a:defRPr sz="1200">
                <a:solidFill>
                  <a:schemeClr val="tx1"/>
                </a:solidFill>
                <a:latin typeface="Arial" charset="0"/>
                <a:ea typeface="ヒラギノ角ゴ Pro W3" pitchFamily="1" charset="-128"/>
              </a:defRPr>
            </a:lvl4pPr>
            <a:lvl5pPr marL="1975721" indent="-219525" defTabSz="926882" eaLnBrk="0" hangingPunct="0">
              <a:spcBef>
                <a:spcPct val="30000"/>
              </a:spcBef>
              <a:defRPr sz="1200">
                <a:solidFill>
                  <a:schemeClr val="tx1"/>
                </a:solidFill>
                <a:latin typeface="Arial" charset="0"/>
                <a:ea typeface="ヒラギノ角ゴ Pro W3" pitchFamily="1" charset="-128"/>
              </a:defRPr>
            </a:lvl5pPr>
            <a:lvl6pPr marL="241477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6pPr>
            <a:lvl7pPr marL="2853820"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7pPr>
            <a:lvl8pPr marL="3292869"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8pPr>
            <a:lvl9pPr marL="3731918" indent="-219525" defTabSz="926882" eaLnBrk="0" fontAlgn="base" hangingPunct="0">
              <a:spcBef>
                <a:spcPct val="30000"/>
              </a:spcBef>
              <a:spcAft>
                <a:spcPct val="0"/>
              </a:spcAft>
              <a:defRPr sz="1200">
                <a:solidFill>
                  <a:schemeClr val="tx1"/>
                </a:solidFill>
                <a:latin typeface="Arial" charset="0"/>
                <a:ea typeface="ヒラギノ角ゴ Pro W3" pitchFamily="1" charset="-128"/>
              </a:defRPr>
            </a:lvl9pPr>
          </a:lstStyle>
          <a:p>
            <a:pPr>
              <a:spcBef>
                <a:spcPct val="0"/>
              </a:spcBef>
            </a:pPr>
            <a:fld id="{DDE73CE2-3CDB-447E-9220-EA5192031C37}" type="slidenum">
              <a:rPr lang="en-US" altLang="en-US"/>
              <a:pPr>
                <a:spcBef>
                  <a:spcPct val="0"/>
                </a:spcBef>
              </a:pPr>
              <a:t>15</a:t>
            </a:fld>
            <a:endParaRPr lang="en-US" altLang="en-US" dirty="0"/>
          </a:p>
        </p:txBody>
      </p:sp>
    </p:spTree>
    <p:extLst>
      <p:ext uri="{BB962C8B-B14F-4D97-AF65-F5344CB8AC3E}">
        <p14:creationId xmlns:p14="http://schemas.microsoft.com/office/powerpoint/2010/main" val="3376646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hyperlink" Target="http://www.facebook.com/CliftonLarsonAllen" TargetMode="External"/><Relationship Id="rId7" Type="http://schemas.openxmlformats.org/officeDocument/2006/relationships/image" Target="../media/image9.emf"/><Relationship Id="rId2" Type="http://schemas.openxmlformats.org/officeDocument/2006/relationships/hyperlink" Target="http://www.twitter.com/CLA_CPAs" TargetMode="External"/><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hyperlink" Target="http://www.linkedin.com/company/cliftonlarsonallen"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3" name="Rectangle 22"/>
          <p:cNvSpPr/>
          <p:nvPr userDrawn="1"/>
        </p:nvSpPr>
        <p:spPr>
          <a:xfrm>
            <a:off x="0" y="0"/>
            <a:ext cx="9144000" cy="6477000"/>
          </a:xfrm>
          <a:prstGeom prst="rect">
            <a:avLst/>
          </a:prstGeom>
          <a:gradFill flip="none" rotWithShape="1">
            <a:gsLst>
              <a:gs pos="0">
                <a:srgbClr val="0D1D33"/>
              </a:gs>
              <a:gs pos="89000">
                <a:srgbClr val="193966"/>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3"/>
          <p:cNvSpPr>
            <a:spLocks noGrp="1" noChangeArrowheads="1"/>
          </p:cNvSpPr>
          <p:nvPr>
            <p:ph type="ctrTitle" hasCustomPrompt="1"/>
          </p:nvPr>
        </p:nvSpPr>
        <p:spPr>
          <a:xfrm>
            <a:off x="1676400" y="1295400"/>
            <a:ext cx="5791200" cy="1676400"/>
          </a:xfrm>
          <a:noFill/>
        </p:spPr>
        <p:txBody>
          <a:bodyPr anchor="b" anchorCtr="0"/>
          <a:lstStyle>
            <a:lvl1pPr algn="l">
              <a:defRPr sz="3400">
                <a:solidFill>
                  <a:schemeClr val="bg1"/>
                </a:solidFill>
              </a:defRPr>
            </a:lvl1pPr>
          </a:lstStyle>
          <a:p>
            <a:r>
              <a:rPr lang="en-US" dirty="0" smtClean="0"/>
              <a:t>Click To Edit Master Title Style</a:t>
            </a:r>
            <a:endParaRPr lang="en-US" dirty="0"/>
          </a:p>
        </p:txBody>
      </p:sp>
      <p:sp>
        <p:nvSpPr>
          <p:cNvPr id="17" name="Rectangle 4"/>
          <p:cNvSpPr>
            <a:spLocks noGrp="1" noChangeArrowheads="1"/>
          </p:cNvSpPr>
          <p:nvPr>
            <p:ph type="subTitle" idx="1" hasCustomPrompt="1"/>
          </p:nvPr>
        </p:nvSpPr>
        <p:spPr>
          <a:xfrm>
            <a:off x="1676400" y="3048000"/>
            <a:ext cx="5791200" cy="609600"/>
          </a:xfrm>
          <a:noFill/>
        </p:spPr>
        <p:txBody>
          <a:bodyPr/>
          <a:lstStyle>
            <a:lvl1pPr marL="0" indent="0" algn="l">
              <a:buFontTx/>
              <a:buNone/>
              <a:defRPr sz="2200">
                <a:solidFill>
                  <a:srgbClr val="A49400"/>
                </a:solidFill>
              </a:defRPr>
            </a:lvl1pPr>
          </a:lstStyle>
          <a:p>
            <a:r>
              <a:rPr lang="en-US" dirty="0" smtClean="0"/>
              <a:t>Click To Edit Master Subtitle Style</a:t>
            </a:r>
            <a:endParaRPr lang="en-US" dirty="0"/>
          </a:p>
        </p:txBody>
      </p:sp>
      <p:sp>
        <p:nvSpPr>
          <p:cNvPr id="29" name="Rectangle 28"/>
          <p:cNvSpPr/>
          <p:nvPr userDrawn="1"/>
        </p:nvSpPr>
        <p:spPr bwMode="auto">
          <a:xfrm>
            <a:off x="0" y="6111240"/>
            <a:ext cx="9144000" cy="746760"/>
          </a:xfrm>
          <a:prstGeom prst="rect">
            <a:avLst/>
          </a:prstGeom>
          <a:solidFill>
            <a:schemeClr val="bg1"/>
          </a:solidFill>
          <a:ln w="9525" cap="flat" cmpd="sng" algn="ctr">
            <a:noFill/>
            <a:prstDash val="solid"/>
            <a:round/>
            <a:headEnd type="none" w="med" len="med"/>
            <a:tailEnd type="none" w="med" len="med"/>
          </a:ln>
          <a:effectLst>
            <a:outerShdw blurRad="50800" dist="38100" dir="16200000"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30" name="TextBox 29"/>
          <p:cNvSpPr txBox="1"/>
          <p:nvPr userDrawn="1"/>
        </p:nvSpPr>
        <p:spPr>
          <a:xfrm>
            <a:off x="228600" y="6353815"/>
            <a:ext cx="5029200" cy="261610"/>
          </a:xfrm>
          <a:prstGeom prst="rect">
            <a:avLst/>
          </a:prstGeom>
          <a:noFill/>
        </p:spPr>
        <p:txBody>
          <a:bodyPr wrap="square" rtlCol="0">
            <a:spAutoFit/>
          </a:bodyPr>
          <a:lstStyle/>
          <a:p>
            <a:r>
              <a:rPr lang="en-US" sz="1100" kern="2000" spc="20" baseline="0" dirty="0" smtClean="0">
                <a:solidFill>
                  <a:srgbClr val="A04D1D"/>
                </a:solidFill>
              </a:rPr>
              <a:t>WEALTH ADVISORY  </a:t>
            </a:r>
            <a:r>
              <a:rPr lang="en-US" sz="1100" kern="2000" spc="20" baseline="0" dirty="0" smtClean="0">
                <a:solidFill>
                  <a:srgbClr val="413000"/>
                </a:solidFill>
              </a:rPr>
              <a:t>|</a:t>
            </a:r>
            <a:r>
              <a:rPr lang="en-US" sz="1100" kern="2000" spc="20" baseline="0" dirty="0" smtClean="0"/>
              <a:t>  </a:t>
            </a:r>
            <a:r>
              <a:rPr lang="en-US" sz="1100" kern="2000" spc="20" baseline="0" dirty="0" smtClean="0">
                <a:solidFill>
                  <a:srgbClr val="4F3353"/>
                </a:solidFill>
              </a:rPr>
              <a:t>OUTSOURCING</a:t>
            </a:r>
            <a:r>
              <a:rPr lang="en-US" sz="1100" kern="2000" spc="20" baseline="0" dirty="0" smtClean="0"/>
              <a:t>  </a:t>
            </a:r>
            <a:r>
              <a:rPr lang="en-US" sz="1100" kern="2000" spc="20" baseline="0" dirty="0" smtClean="0">
                <a:solidFill>
                  <a:srgbClr val="413000"/>
                </a:solidFill>
              </a:rPr>
              <a:t>|</a:t>
            </a:r>
            <a:r>
              <a:rPr lang="en-US" sz="1100" kern="2000" spc="20" baseline="0" dirty="0" smtClean="0"/>
              <a:t>  </a:t>
            </a:r>
            <a:r>
              <a:rPr lang="en-US" sz="1100" kern="2000" spc="20" baseline="0" dirty="0" smtClean="0">
                <a:solidFill>
                  <a:srgbClr val="A49400"/>
                </a:solidFill>
              </a:rPr>
              <a:t>AUDIT, TAX, AND CONSULTING</a:t>
            </a:r>
            <a:endParaRPr lang="en-US" sz="1100" kern="2000" spc="20" baseline="0" dirty="0">
              <a:solidFill>
                <a:srgbClr val="A49400"/>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7800" y="5715000"/>
            <a:ext cx="3505200" cy="104236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3000" y="304800"/>
            <a:ext cx="2790000" cy="562500"/>
          </a:xfrm>
          <a:prstGeom prst="rect">
            <a:avLst/>
          </a:prstGeom>
        </p:spPr>
      </p:pic>
      <p:sp>
        <p:nvSpPr>
          <p:cNvPr id="6" name="Rectangle 5"/>
          <p:cNvSpPr/>
          <p:nvPr userDrawn="1"/>
        </p:nvSpPr>
        <p:spPr>
          <a:xfrm>
            <a:off x="228600" y="5638800"/>
            <a:ext cx="4572000" cy="369332"/>
          </a:xfrm>
          <a:prstGeom prst="rect">
            <a:avLst/>
          </a:prstGeom>
        </p:spPr>
        <p:txBody>
          <a:bodyPr>
            <a:spAutoFit/>
          </a:bodyPr>
          <a:lstStyle/>
          <a:p>
            <a:pPr>
              <a:buNone/>
            </a:pPr>
            <a:r>
              <a:rPr lang="en-US" sz="900" dirty="0" smtClean="0">
                <a:solidFill>
                  <a:srgbClr val="96B6E6"/>
                </a:solidFill>
              </a:rPr>
              <a:t>Investment advisory services are offered through CliftonLarsonAllen Wealth Advisors, LLC, </a:t>
            </a:r>
            <a:br>
              <a:rPr lang="en-US" sz="900" dirty="0" smtClean="0">
                <a:solidFill>
                  <a:srgbClr val="96B6E6"/>
                </a:solidFill>
              </a:rPr>
            </a:br>
            <a:r>
              <a:rPr lang="en-US" sz="900" dirty="0" smtClean="0">
                <a:solidFill>
                  <a:srgbClr val="96B6E6"/>
                </a:solidFill>
              </a:rPr>
              <a:t>an SEC-registered investment advisor. </a:t>
            </a:r>
            <a:r>
              <a:rPr lang="en-US" sz="900" baseline="0" dirty="0" smtClean="0">
                <a:solidFill>
                  <a:srgbClr val="96B6E6"/>
                </a:solidFill>
              </a:rPr>
              <a:t> | </a:t>
            </a:r>
            <a:r>
              <a:rPr lang="en-US" sz="900" dirty="0" smtClean="0">
                <a:solidFill>
                  <a:srgbClr val="96B6E6"/>
                </a:solidFill>
              </a:rPr>
              <a:t>©2017 CliftonLarsonAllen</a:t>
            </a:r>
            <a:r>
              <a:rPr lang="en-US" sz="900" baseline="0" dirty="0" smtClean="0">
                <a:solidFill>
                  <a:srgbClr val="96B6E6"/>
                </a:solidFill>
              </a:rPr>
              <a:t> LLP</a:t>
            </a:r>
            <a:endParaRPr lang="en-US" sz="900" dirty="0">
              <a:solidFill>
                <a:srgbClr val="96B6E6"/>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 name="Title 1"/>
          <p:cNvSpPr>
            <a:spLocks noGrp="1"/>
          </p:cNvSpPr>
          <p:nvPr>
            <p:ph type="title" hasCustomPrompt="1"/>
          </p:nvPr>
        </p:nvSpPr>
        <p:spPr>
          <a:xfrm>
            <a:off x="1792288" y="4800601"/>
            <a:ext cx="5486400" cy="566738"/>
          </a:xfrm>
        </p:spPr>
        <p:txBody>
          <a:bodyPr anchor="b"/>
          <a:lstStyle>
            <a:lvl1pPr algn="l">
              <a:defRPr sz="2400" b="1">
                <a:solidFill>
                  <a:schemeClr val="accent3"/>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3" name="Rectangle 12"/>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sp>
        <p:nvSpPr>
          <p:cNvPr id="16" name="Rectangle 15"/>
          <p:cNvSpPr/>
          <p:nvPr userDrawn="1"/>
        </p:nvSpPr>
        <p:spPr>
          <a:xfrm>
            <a:off x="0" y="0"/>
            <a:ext cx="9144000" cy="6089904"/>
          </a:xfrm>
          <a:prstGeom prst="rect">
            <a:avLst/>
          </a:prstGeom>
          <a:gradFill flip="none" rotWithShape="1">
            <a:gsLst>
              <a:gs pos="0">
                <a:srgbClr val="193966"/>
              </a:gs>
              <a:gs pos="100000">
                <a:srgbClr val="0D1D33"/>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bwMode="auto">
          <a:xfrm>
            <a:off x="0" y="6089904"/>
            <a:ext cx="9144000" cy="768096"/>
          </a:xfrm>
          <a:prstGeom prst="rect">
            <a:avLst/>
          </a:prstGeom>
          <a:solidFill>
            <a:schemeClr val="bg1"/>
          </a:solidFill>
          <a:ln w="9525" cap="flat" cmpd="sng" algn="ctr">
            <a:noFill/>
            <a:prstDash val="solid"/>
            <a:round/>
            <a:headEnd type="none" w="med" len="med"/>
            <a:tailEnd type="none" w="med" len="med"/>
          </a:ln>
          <a:effectLst>
            <a:outerShdw blurRad="50800" dist="38100" dir="16200000"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6" name="Rectangle 25">
            <a:hlinkClick r:id="rId2"/>
          </p:cNvPr>
          <p:cNvSpPr/>
          <p:nvPr userDrawn="1"/>
        </p:nvSpPr>
        <p:spPr bwMode="auto">
          <a:xfrm>
            <a:off x="7010400" y="6351659"/>
            <a:ext cx="1866900" cy="3048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93966"/>
                </a:solidFill>
                <a:effectLst/>
                <a:latin typeface="+mj-lt"/>
                <a:ea typeface="ヒラギノ角ゴ Pro W3" pitchFamily="1" charset="-128"/>
              </a:rPr>
              <a:t>twitter.com/</a:t>
            </a:r>
            <a:r>
              <a:rPr kumimoji="0" lang="en-US" sz="1000" b="0" i="0" u="none" strike="noStrike" cap="none" normalizeH="0" baseline="0" dirty="0" err="1" smtClean="0">
                <a:ln>
                  <a:noFill/>
                </a:ln>
                <a:solidFill>
                  <a:srgbClr val="193966"/>
                </a:solidFill>
                <a:effectLst/>
                <a:latin typeface="+mj-lt"/>
                <a:ea typeface="ヒラギノ角ゴ Pro W3" pitchFamily="1" charset="-128"/>
              </a:rPr>
              <a:t>CLAconnect</a:t>
            </a:r>
            <a:endParaRPr kumimoji="0" lang="en-US" sz="1000" b="0" i="0" u="none" strike="noStrike" cap="none" normalizeH="0" baseline="0" dirty="0" smtClean="0">
              <a:ln>
                <a:noFill/>
              </a:ln>
              <a:solidFill>
                <a:srgbClr val="193966"/>
              </a:solidFill>
              <a:effectLst/>
              <a:latin typeface="+mj-lt"/>
              <a:ea typeface="ヒラギノ角ゴ Pro W3" pitchFamily="1" charset="-128"/>
            </a:endParaRPr>
          </a:p>
        </p:txBody>
      </p:sp>
      <p:sp>
        <p:nvSpPr>
          <p:cNvPr id="30" name="Rectangle 29">
            <a:hlinkClick r:id="rId3"/>
          </p:cNvPr>
          <p:cNvSpPr/>
          <p:nvPr userDrawn="1"/>
        </p:nvSpPr>
        <p:spPr bwMode="auto">
          <a:xfrm>
            <a:off x="5486400" y="6281873"/>
            <a:ext cx="1524000" cy="4314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93966"/>
                </a:solidFill>
                <a:effectLst/>
                <a:latin typeface="+mj-lt"/>
                <a:ea typeface="ヒラギノ角ゴ Pro W3" pitchFamily="1" charset="-128"/>
              </a:rPr>
              <a:t>facebook.com/</a:t>
            </a:r>
            <a:br>
              <a:rPr kumimoji="0" lang="en-US" sz="1000" b="0" i="0" u="none" strike="noStrike" cap="none" normalizeH="0" baseline="0" dirty="0" smtClean="0">
                <a:ln>
                  <a:noFill/>
                </a:ln>
                <a:solidFill>
                  <a:srgbClr val="193966"/>
                </a:solidFill>
                <a:effectLst/>
                <a:latin typeface="+mj-lt"/>
                <a:ea typeface="ヒラギノ角ゴ Pro W3" pitchFamily="1" charset="-128"/>
              </a:rPr>
            </a:br>
            <a:r>
              <a:rPr kumimoji="0" lang="en-US" sz="1000" b="0" i="0" u="none" strike="noStrike" cap="none" normalizeH="0" baseline="0" dirty="0" err="1" smtClean="0">
                <a:ln>
                  <a:noFill/>
                </a:ln>
                <a:solidFill>
                  <a:srgbClr val="193966"/>
                </a:solidFill>
                <a:effectLst/>
                <a:latin typeface="+mj-lt"/>
                <a:ea typeface="ヒラギノ角ゴ Pro W3" pitchFamily="1" charset="-128"/>
              </a:rPr>
              <a:t>cliftonlarsonallen</a:t>
            </a:r>
            <a:endParaRPr kumimoji="0" lang="en-US" sz="1000" b="0" i="0" u="none" strike="noStrike" cap="none" normalizeH="0" baseline="0" dirty="0" smtClean="0">
              <a:ln>
                <a:noFill/>
              </a:ln>
              <a:solidFill>
                <a:srgbClr val="193966"/>
              </a:solidFill>
              <a:effectLst/>
              <a:latin typeface="+mj-lt"/>
              <a:ea typeface="ヒラギノ角ゴ Pro W3" pitchFamily="1" charset="-128"/>
            </a:endParaRPr>
          </a:p>
        </p:txBody>
      </p:sp>
      <p:sp>
        <p:nvSpPr>
          <p:cNvPr id="31" name="Rectangle 30">
            <a:hlinkClick r:id="rId4"/>
          </p:cNvPr>
          <p:cNvSpPr/>
          <p:nvPr userDrawn="1"/>
        </p:nvSpPr>
        <p:spPr bwMode="auto">
          <a:xfrm>
            <a:off x="3505200" y="6281873"/>
            <a:ext cx="1828800" cy="48888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4163"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193966"/>
                </a:solidFill>
                <a:effectLst/>
                <a:latin typeface="+mj-lt"/>
                <a:ea typeface="ヒラギノ角ゴ Pro W3" pitchFamily="1" charset="-128"/>
              </a:rPr>
              <a:t>linkedin.com/company/</a:t>
            </a:r>
            <a:br>
              <a:rPr kumimoji="0" lang="en-US" sz="1000" b="0" i="0" u="none" strike="noStrike" cap="none" normalizeH="0" baseline="0" dirty="0" smtClean="0">
                <a:ln>
                  <a:noFill/>
                </a:ln>
                <a:solidFill>
                  <a:srgbClr val="193966"/>
                </a:solidFill>
                <a:effectLst/>
                <a:latin typeface="+mj-lt"/>
                <a:ea typeface="ヒラギノ角ゴ Pro W3" pitchFamily="1" charset="-128"/>
              </a:rPr>
            </a:br>
            <a:r>
              <a:rPr kumimoji="0" lang="en-US" sz="1000" b="0" i="0" u="none" strike="noStrike" cap="none" normalizeH="0" baseline="0" dirty="0" err="1" smtClean="0">
                <a:ln>
                  <a:noFill/>
                </a:ln>
                <a:solidFill>
                  <a:srgbClr val="193966"/>
                </a:solidFill>
                <a:effectLst/>
                <a:latin typeface="+mj-lt"/>
                <a:ea typeface="ヒラギノ角ゴ Pro W3" pitchFamily="1" charset="-128"/>
              </a:rPr>
              <a:t>cliftonlarsonallen</a:t>
            </a:r>
            <a:endParaRPr kumimoji="0" lang="en-US" sz="1000" b="0" i="0" u="none" strike="noStrike" cap="none" normalizeH="0" baseline="0" dirty="0" smtClean="0">
              <a:ln>
                <a:noFill/>
              </a:ln>
              <a:solidFill>
                <a:srgbClr val="193966"/>
              </a:solidFill>
              <a:effectLst/>
              <a:latin typeface="+mj-lt"/>
              <a:ea typeface="ヒラギノ角ゴ Pro W3" pitchFamily="1" charset="-128"/>
            </a:endParaRPr>
          </a:p>
        </p:txBody>
      </p:sp>
      <p:pic>
        <p:nvPicPr>
          <p:cNvPr id="24" name="Picture 23" descr="CLA-Logo-Horz-RGB.emf"/>
          <p:cNvPicPr>
            <a:picLocks noChangeAspect="1"/>
          </p:cNvPicPr>
          <p:nvPr userDrawn="1"/>
        </p:nvPicPr>
        <p:blipFill>
          <a:blip r:embed="rId5" cstate="print"/>
          <a:stretch>
            <a:fillRect/>
          </a:stretch>
        </p:blipFill>
        <p:spPr>
          <a:xfrm>
            <a:off x="165362" y="6246228"/>
            <a:ext cx="2438400" cy="48974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86600" y="6318345"/>
            <a:ext cx="326250" cy="326250"/>
          </a:xfrm>
          <a:prstGeom prst="rect">
            <a:avLst/>
          </a:prstGeom>
        </p:spPr>
      </p:pic>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75516" y="6318345"/>
            <a:ext cx="326250" cy="326250"/>
          </a:xfrm>
          <a:prstGeom prst="rect">
            <a:avLst/>
          </a:prstGeom>
        </p:spPr>
      </p:pic>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505200" y="6318345"/>
            <a:ext cx="326250" cy="326250"/>
          </a:xfrm>
          <a:prstGeom prst="rect">
            <a:avLst/>
          </a:prstGeom>
        </p:spPr>
      </p:pic>
      <p:sp>
        <p:nvSpPr>
          <p:cNvPr id="14" name="Date Placeholder 3"/>
          <p:cNvSpPr txBox="1">
            <a:spLocks/>
          </p:cNvSpPr>
          <p:nvPr userDrawn="1"/>
        </p:nvSpPr>
        <p:spPr>
          <a:xfrm rot="16200000">
            <a:off x="7807066" y="1177664"/>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800" dirty="0" smtClean="0">
                <a:solidFill>
                  <a:srgbClr val="96B6E6"/>
                </a:solidFill>
              </a:rPr>
              <a:t>©2017 CliftonLarsonAllen</a:t>
            </a:r>
            <a:r>
              <a:rPr lang="en-US" sz="800" baseline="0" dirty="0" smtClean="0">
                <a:solidFill>
                  <a:srgbClr val="96B6E6"/>
                </a:solidFill>
              </a:rPr>
              <a:t> LLP</a:t>
            </a:r>
            <a:endParaRPr lang="en-US" sz="800" dirty="0">
              <a:solidFill>
                <a:srgbClr val="96B6E6"/>
              </a:solidFill>
            </a:endParaRPr>
          </a:p>
        </p:txBody>
      </p:sp>
      <p:sp>
        <p:nvSpPr>
          <p:cNvPr id="15" name="Content Placeholder 3"/>
          <p:cNvSpPr>
            <a:spLocks noGrp="1"/>
          </p:cNvSpPr>
          <p:nvPr>
            <p:ph sz="half" idx="2" hasCustomPrompt="1"/>
          </p:nvPr>
        </p:nvSpPr>
        <p:spPr>
          <a:xfrm>
            <a:off x="1219200" y="990600"/>
            <a:ext cx="6885216" cy="3886200"/>
          </a:xfrm>
          <a:noFill/>
        </p:spPr>
        <p:txBody>
          <a:bodyPr anchor="ctr" anchorCtr="0"/>
          <a:lstStyle>
            <a:lvl1pPr marL="0" indent="3175">
              <a:spcBef>
                <a:spcPts val="0"/>
              </a:spcBef>
              <a:buNone/>
              <a:defRPr sz="1800" b="1">
                <a:solidFill>
                  <a:schemeClr val="bg1"/>
                </a:solidFill>
              </a:defRPr>
            </a:lvl1pPr>
            <a:lvl2pPr marL="0" indent="3175">
              <a:spcBef>
                <a:spcPts val="0"/>
              </a:spcBef>
              <a:buNone/>
              <a:defRPr sz="1800">
                <a:solidFill>
                  <a:schemeClr val="bg1"/>
                </a:solidFill>
              </a:defRPr>
            </a:lvl2pPr>
            <a:lvl3pPr marL="0" indent="3175">
              <a:spcBef>
                <a:spcPts val="0"/>
              </a:spcBef>
              <a:buNone/>
              <a:defRPr sz="1600">
                <a:solidFill>
                  <a:schemeClr val="bg1"/>
                </a:solidFill>
              </a:defRPr>
            </a:lvl3pPr>
            <a:lvl4pPr marL="3175" indent="-3175">
              <a:spcBef>
                <a:spcPts val="0"/>
              </a:spcBef>
              <a:buNone/>
              <a:defRPr sz="1400">
                <a:solidFill>
                  <a:schemeClr val="bg1"/>
                </a:solidFill>
              </a:defRPr>
            </a:lvl4pPr>
            <a:lvl5pPr marL="0" indent="3175">
              <a:spcBef>
                <a:spcPts val="0"/>
              </a:spcBef>
              <a:buNone/>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Box 2"/>
          <p:cNvSpPr txBox="1"/>
          <p:nvPr userDrawn="1"/>
        </p:nvSpPr>
        <p:spPr>
          <a:xfrm>
            <a:off x="7412850" y="5712023"/>
            <a:ext cx="1464450" cy="307777"/>
          </a:xfrm>
          <a:prstGeom prst="rect">
            <a:avLst/>
          </a:prstGeom>
          <a:noFill/>
        </p:spPr>
        <p:txBody>
          <a:bodyPr wrap="square" rtlCol="0">
            <a:spAutoFit/>
          </a:bodyPr>
          <a:lstStyle/>
          <a:p>
            <a:pPr algn="r"/>
            <a:r>
              <a:rPr lang="en-US" sz="1400" b="1" dirty="0" smtClean="0">
                <a:solidFill>
                  <a:srgbClr val="A49400"/>
                </a:solidFill>
              </a:rPr>
              <a:t>CLAconnect.com</a:t>
            </a:r>
            <a:endParaRPr lang="en-US" sz="1400" b="1" dirty="0">
              <a:solidFill>
                <a:srgbClr val="A49400"/>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4562856"/>
          </a:xfrm>
          <a:prstGeom prst="rect">
            <a:avLst/>
          </a:prstGeom>
        </p:spPr>
      </p:pic>
      <p:sp>
        <p:nvSpPr>
          <p:cNvPr id="20" name="Rectangle 19"/>
          <p:cNvSpPr/>
          <p:nvPr userDrawn="1"/>
        </p:nvSpPr>
        <p:spPr bwMode="auto">
          <a:xfrm>
            <a:off x="0" y="4453128"/>
            <a:ext cx="9144000" cy="2404872"/>
          </a:xfrm>
          <a:prstGeom prst="rect">
            <a:avLst/>
          </a:prstGeom>
          <a:gradFill>
            <a:gsLst>
              <a:gs pos="0">
                <a:srgbClr val="193966"/>
              </a:gs>
              <a:gs pos="89000">
                <a:srgbClr val="0D1D33"/>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9800" y="4728296"/>
            <a:ext cx="2170200" cy="1854535"/>
          </a:xfrm>
          <a:prstGeom prst="rect">
            <a:avLst/>
          </a:prstGeom>
        </p:spPr>
      </p:pic>
      <p:sp>
        <p:nvSpPr>
          <p:cNvPr id="3" name="TextBox 2"/>
          <p:cNvSpPr txBox="1"/>
          <p:nvPr userDrawn="1"/>
        </p:nvSpPr>
        <p:spPr>
          <a:xfrm>
            <a:off x="685800" y="5101565"/>
            <a:ext cx="4953000" cy="1107996"/>
          </a:xfrm>
          <a:prstGeom prst="rect">
            <a:avLst/>
          </a:prstGeom>
          <a:noFill/>
        </p:spPr>
        <p:txBody>
          <a:bodyPr wrap="square" rtlCol="0">
            <a:spAutoFit/>
          </a:bodyPr>
          <a:lstStyle/>
          <a:p>
            <a:r>
              <a:rPr lang="en-US" sz="2200" b="1" dirty="0" smtClean="0">
                <a:solidFill>
                  <a:schemeClr val="bg1"/>
                </a:solidFill>
              </a:rPr>
              <a:t>Our interactions with you will be</a:t>
            </a:r>
          </a:p>
          <a:p>
            <a:r>
              <a:rPr lang="en-US" sz="2200" b="1" dirty="0" smtClean="0">
                <a:solidFill>
                  <a:schemeClr val="bg1"/>
                </a:solidFill>
              </a:rPr>
              <a:t>designed to support your goals and</a:t>
            </a:r>
          </a:p>
          <a:p>
            <a:r>
              <a:rPr lang="en-US" sz="2200" b="1" dirty="0" smtClean="0">
                <a:solidFill>
                  <a:schemeClr val="bg1"/>
                </a:solidFill>
              </a:rPr>
              <a:t>dreams and help impact your success.</a:t>
            </a:r>
            <a:endParaRPr lang="en-US" sz="2200" b="1" dirty="0">
              <a:solidFill>
                <a:schemeClr val="bg1"/>
              </a:solidFill>
            </a:endParaRPr>
          </a:p>
        </p:txBody>
      </p:sp>
      <p:sp>
        <p:nvSpPr>
          <p:cNvPr id="28" name="Date Placeholder 3"/>
          <p:cNvSpPr txBox="1">
            <a:spLocks/>
          </p:cNvSpPr>
          <p:nvPr userDrawn="1"/>
        </p:nvSpPr>
        <p:spPr>
          <a:xfrm rot="16200000">
            <a:off x="7807066" y="1177664"/>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©2017 CliftonLarsonAllen LLP</a:t>
            </a:r>
            <a:endParaRPr lang="en-US" dirty="0">
              <a:solidFill>
                <a:schemeClr val="bg1"/>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lternate Title Slide">
    <p:spTree>
      <p:nvGrpSpPr>
        <p:cNvPr id="1" name=""/>
        <p:cNvGrpSpPr/>
        <p:nvPr/>
      </p:nvGrpSpPr>
      <p:grpSpPr>
        <a:xfrm>
          <a:off x="0" y="0"/>
          <a:ext cx="0" cy="0"/>
          <a:chOff x="0" y="0"/>
          <a:chExt cx="0" cy="0"/>
        </a:xfrm>
      </p:grpSpPr>
      <p:sp>
        <p:nvSpPr>
          <p:cNvPr id="23" name="Rectangle 22"/>
          <p:cNvSpPr/>
          <p:nvPr userDrawn="1"/>
        </p:nvSpPr>
        <p:spPr>
          <a:xfrm>
            <a:off x="0" y="0"/>
            <a:ext cx="9144000" cy="6477000"/>
          </a:xfrm>
          <a:prstGeom prst="rect">
            <a:avLst/>
          </a:prstGeom>
          <a:gradFill flip="none" rotWithShape="1">
            <a:gsLst>
              <a:gs pos="0">
                <a:srgbClr val="0D1D33"/>
              </a:gs>
              <a:gs pos="89000">
                <a:srgbClr val="193966"/>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3"/>
          <p:cNvSpPr>
            <a:spLocks noGrp="1" noChangeArrowheads="1"/>
          </p:cNvSpPr>
          <p:nvPr>
            <p:ph type="ctrTitle" hasCustomPrompt="1"/>
          </p:nvPr>
        </p:nvSpPr>
        <p:spPr>
          <a:xfrm>
            <a:off x="1752600" y="1295400"/>
            <a:ext cx="5791200" cy="1676400"/>
          </a:xfrm>
          <a:noFill/>
        </p:spPr>
        <p:txBody>
          <a:bodyPr anchor="b" anchorCtr="0"/>
          <a:lstStyle>
            <a:lvl1pPr algn="l">
              <a:defRPr sz="3400">
                <a:solidFill>
                  <a:schemeClr val="bg1"/>
                </a:solidFill>
              </a:defRPr>
            </a:lvl1pPr>
          </a:lstStyle>
          <a:p>
            <a:r>
              <a:rPr lang="en-US" dirty="0" smtClean="0"/>
              <a:t>Click To Edit Master Title Style</a:t>
            </a:r>
            <a:endParaRPr lang="en-US" dirty="0"/>
          </a:p>
        </p:txBody>
      </p:sp>
      <p:sp>
        <p:nvSpPr>
          <p:cNvPr id="17" name="Rectangle 4"/>
          <p:cNvSpPr>
            <a:spLocks noGrp="1" noChangeArrowheads="1"/>
          </p:cNvSpPr>
          <p:nvPr>
            <p:ph type="subTitle" idx="1" hasCustomPrompt="1"/>
          </p:nvPr>
        </p:nvSpPr>
        <p:spPr>
          <a:xfrm>
            <a:off x="1752600" y="3048000"/>
            <a:ext cx="5791200" cy="609600"/>
          </a:xfrm>
          <a:noFill/>
        </p:spPr>
        <p:txBody>
          <a:bodyPr/>
          <a:lstStyle>
            <a:lvl1pPr marL="0" indent="0" algn="l">
              <a:buFontTx/>
              <a:buNone/>
              <a:defRPr sz="2200">
                <a:solidFill>
                  <a:srgbClr val="A49400"/>
                </a:solidFill>
              </a:defRPr>
            </a:lvl1pPr>
          </a:lstStyle>
          <a:p>
            <a:r>
              <a:rPr lang="en-US" dirty="0" smtClean="0"/>
              <a:t>Click To Edit Master Subtitle Style</a:t>
            </a:r>
            <a:endParaRPr lang="en-US" dirty="0"/>
          </a:p>
        </p:txBody>
      </p:sp>
      <p:sp>
        <p:nvSpPr>
          <p:cNvPr id="29" name="Rectangle 28"/>
          <p:cNvSpPr/>
          <p:nvPr userDrawn="1"/>
        </p:nvSpPr>
        <p:spPr bwMode="auto">
          <a:xfrm>
            <a:off x="0" y="6111240"/>
            <a:ext cx="9144000" cy="746760"/>
          </a:xfrm>
          <a:prstGeom prst="rect">
            <a:avLst/>
          </a:prstGeom>
          <a:solidFill>
            <a:schemeClr val="bg1"/>
          </a:solidFill>
          <a:ln w="9525" cap="flat" cmpd="sng" algn="ctr">
            <a:noFill/>
            <a:prstDash val="solid"/>
            <a:round/>
            <a:headEnd type="none" w="med" len="med"/>
            <a:tailEnd type="none" w="med" len="med"/>
          </a:ln>
          <a:effectLst>
            <a:outerShdw blurRad="50800" dist="38100" dir="16200000"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31" name="Date Placeholder 3"/>
          <p:cNvSpPr txBox="1">
            <a:spLocks/>
          </p:cNvSpPr>
          <p:nvPr userDrawn="1"/>
        </p:nvSpPr>
        <p:spPr>
          <a:xfrm>
            <a:off x="238125" y="5792702"/>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None/>
            </a:pPr>
            <a:r>
              <a:rPr lang="en-US" sz="800" dirty="0" smtClean="0">
                <a:solidFill>
                  <a:srgbClr val="96B6E6"/>
                </a:solidFill>
              </a:rPr>
              <a:t>©2017 </a:t>
            </a:r>
            <a:r>
              <a:rPr lang="en-US" sz="800" dirty="0" err="1" smtClean="0">
                <a:solidFill>
                  <a:srgbClr val="96B6E6"/>
                </a:solidFill>
              </a:rPr>
              <a:t>CliftonLarsonAllen</a:t>
            </a:r>
            <a:r>
              <a:rPr lang="en-US" sz="800" baseline="0" dirty="0" smtClean="0">
                <a:solidFill>
                  <a:srgbClr val="96B6E6"/>
                </a:solidFill>
              </a:rPr>
              <a:t> LLP</a:t>
            </a:r>
            <a:endParaRPr lang="en-US" sz="800" dirty="0">
              <a:solidFill>
                <a:srgbClr val="96B6E6"/>
              </a:solidFill>
            </a:endParaRPr>
          </a:p>
        </p:txBody>
      </p:sp>
      <p:pic>
        <p:nvPicPr>
          <p:cNvPr id="12" name="Picture 11" descr="CLA-Logo-Horz-RGB.emf"/>
          <p:cNvPicPr>
            <a:picLocks noChangeAspect="1"/>
          </p:cNvPicPr>
          <p:nvPr userDrawn="1"/>
        </p:nvPicPr>
        <p:blipFill>
          <a:blip r:embed="rId2" cstate="print"/>
          <a:stretch>
            <a:fillRect/>
          </a:stretch>
        </p:blipFill>
        <p:spPr>
          <a:xfrm>
            <a:off x="165362" y="6246228"/>
            <a:ext cx="2438400" cy="48974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2130" y="6186117"/>
            <a:ext cx="1829744" cy="581765"/>
          </a:xfrm>
          <a:prstGeom prst="rect">
            <a:avLst/>
          </a:prstGeom>
        </p:spPr>
      </p:pic>
      <p:sp>
        <p:nvSpPr>
          <p:cNvPr id="14" name="TextBox 13"/>
          <p:cNvSpPr txBox="1"/>
          <p:nvPr userDrawn="1"/>
        </p:nvSpPr>
        <p:spPr>
          <a:xfrm>
            <a:off x="9363740" y="68580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smtClean="0"/>
              <a:t>To add a sponsor logo:</a:t>
            </a:r>
            <a:endParaRPr lang="en-US" sz="1600" b="0" baseline="0" dirty="0" smtClean="0"/>
          </a:p>
          <a:p>
            <a:r>
              <a:rPr lang="en-US" sz="1600" baseline="0" dirty="0" smtClean="0"/>
              <a:t>Go to </a:t>
            </a:r>
            <a:r>
              <a:rPr lang="en-US" sz="1600" b="1" baseline="0" dirty="0" smtClean="0"/>
              <a:t>View</a:t>
            </a:r>
            <a:r>
              <a:rPr lang="en-US" sz="1600" baseline="0" dirty="0" smtClean="0"/>
              <a:t> / </a:t>
            </a:r>
            <a:r>
              <a:rPr lang="en-US" sz="1600" b="1" baseline="0" dirty="0" smtClean="0"/>
              <a:t>Slide Master </a:t>
            </a:r>
          </a:p>
          <a:p>
            <a:endParaRPr lang="en-US" sz="1600" b="1" baseline="0" dirty="0" smtClean="0"/>
          </a:p>
          <a:p>
            <a:r>
              <a:rPr lang="en-US" sz="1600" baseline="0" dirty="0" smtClean="0"/>
              <a:t>right click on </a:t>
            </a:r>
            <a:r>
              <a:rPr lang="en-US" sz="1600" b="1" baseline="0" dirty="0" smtClean="0"/>
              <a:t>Add sponsor logo here</a:t>
            </a:r>
            <a:r>
              <a:rPr lang="en-US" sz="1600" baseline="0" dirty="0" smtClean="0"/>
              <a:t>, select </a:t>
            </a:r>
            <a:r>
              <a:rPr lang="en-US" sz="1600" b="1" baseline="0" dirty="0" smtClean="0"/>
              <a:t>Change picture… </a:t>
            </a:r>
            <a:r>
              <a:rPr lang="en-US" sz="1600" baseline="0" dirty="0" smtClean="0"/>
              <a:t>Browse to your saved co-sponsor’s logo and click </a:t>
            </a:r>
            <a:r>
              <a:rPr lang="en-US" sz="1600" b="1" baseline="0" dirty="0" smtClean="0"/>
              <a:t>Insert.</a:t>
            </a:r>
          </a:p>
          <a:p>
            <a:endParaRPr lang="en-US" sz="1600" b="1" baseline="0" dirty="0" smtClean="0"/>
          </a:p>
          <a:p>
            <a:r>
              <a:rPr lang="en-US" sz="1600" b="0" i="1" baseline="0" dirty="0" smtClean="0"/>
              <a:t>or</a:t>
            </a:r>
          </a:p>
          <a:p>
            <a:endParaRPr lang="en-US" sz="1600" b="1" baseline="0" dirty="0" smtClean="0"/>
          </a:p>
          <a:p>
            <a:r>
              <a:rPr lang="en-US" sz="1600" b="1" baseline="0" dirty="0" smtClean="0"/>
              <a:t>delete </a:t>
            </a:r>
            <a:r>
              <a:rPr lang="en-US" sz="1600" b="0" baseline="0" dirty="0" smtClean="0"/>
              <a:t>the </a:t>
            </a:r>
            <a:r>
              <a:rPr lang="en-US" sz="1600" b="1" baseline="0" dirty="0" smtClean="0"/>
              <a:t>Add sponsor logo here graphic </a:t>
            </a:r>
            <a:r>
              <a:rPr lang="en-US" sz="1600" b="0" baseline="0" dirty="0" smtClean="0"/>
              <a:t>and </a:t>
            </a:r>
            <a:r>
              <a:rPr lang="en-US" sz="1600" b="1" baseline="0" dirty="0" smtClean="0"/>
              <a:t>Paste </a:t>
            </a:r>
            <a:r>
              <a:rPr lang="en-US" sz="1600" b="0" baseline="0" dirty="0" smtClean="0"/>
              <a:t>in the sponsor logo. Scale and position the logo so it fits in the lower right corner.</a:t>
            </a:r>
            <a:endParaRPr lang="en-US" sz="1600" b="0" dirty="0"/>
          </a:p>
        </p:txBody>
      </p:sp>
    </p:spTree>
    <p:extLst>
      <p:ext uri="{BB962C8B-B14F-4D97-AF65-F5344CB8AC3E}">
        <p14:creationId xmlns:p14="http://schemas.microsoft.com/office/powerpoint/2010/main" val="29960831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gradFill>
            <a:gsLst>
              <a:gs pos="0">
                <a:srgbClr val="A14F25"/>
              </a:gs>
              <a:gs pos="89000">
                <a:srgbClr val="793C1C"/>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4" name="Title 1"/>
          <p:cNvSpPr>
            <a:spLocks noGrp="1"/>
          </p:cNvSpPr>
          <p:nvPr>
            <p:ph type="ctrTitle" hasCustomPrompt="1"/>
          </p:nvPr>
        </p:nvSpPr>
        <p:spPr>
          <a:xfrm>
            <a:off x="2209799" y="1783595"/>
            <a:ext cx="6096001" cy="1470025"/>
          </a:xfrm>
          <a:prstGeom prst="rect">
            <a:avLst/>
          </a:prstGeom>
        </p:spPr>
        <p:txBody>
          <a:bodyPr anchor="b" anchorCtr="0"/>
          <a:lstStyle>
            <a:lvl1pPr algn="l">
              <a:defRPr sz="34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2209800" y="3539370"/>
            <a:ext cx="6096000" cy="1752600"/>
          </a:xfrm>
          <a:prstGeom prst="rect">
            <a:avLst/>
          </a:prstGeom>
        </p:spPr>
        <p:txBody>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txBox="1">
            <a:spLocks/>
          </p:cNvSpPr>
          <p:nvPr userDrawn="1"/>
        </p:nvSpPr>
        <p:spPr>
          <a:xfrm rot="16200000">
            <a:off x="7807066" y="1177664"/>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©2017 CliftonLarsonAllen LLP</a:t>
            </a:r>
            <a:endParaRPr lang="en-US" dirty="0">
              <a:solidFill>
                <a:schemeClr val="bg1"/>
              </a:solidFill>
            </a:endParaRPr>
          </a:p>
        </p:txBody>
      </p:sp>
      <p:sp>
        <p:nvSpPr>
          <p:cNvPr id="18"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822" y="1447800"/>
            <a:ext cx="1157778" cy="3876039"/>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Alterna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4000" cy="5687568"/>
          </a:xfrm>
          <a:prstGeom prst="rect">
            <a:avLst/>
          </a:prstGeom>
        </p:spPr>
      </p:pic>
      <p:sp>
        <p:nvSpPr>
          <p:cNvPr id="3" name="Rectangle 2"/>
          <p:cNvSpPr/>
          <p:nvPr userDrawn="1"/>
        </p:nvSpPr>
        <p:spPr bwMode="auto">
          <a:xfrm>
            <a:off x="0" y="5120640"/>
            <a:ext cx="9144000" cy="1737360"/>
          </a:xfrm>
          <a:prstGeom prst="rect">
            <a:avLst/>
          </a:prstGeom>
          <a:gradFill>
            <a:gsLst>
              <a:gs pos="0">
                <a:srgbClr val="4F3453"/>
              </a:gs>
              <a:gs pos="89000">
                <a:srgbClr val="3A2F3F"/>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7" name="Rectangle 3"/>
          <p:cNvSpPr>
            <a:spLocks noGrp="1" noChangeArrowheads="1"/>
          </p:cNvSpPr>
          <p:nvPr>
            <p:ph type="ctrTitle" hasCustomPrompt="1"/>
          </p:nvPr>
        </p:nvSpPr>
        <p:spPr>
          <a:xfrm>
            <a:off x="914400" y="5257800"/>
            <a:ext cx="7391400" cy="800100"/>
          </a:xfrm>
          <a:noFill/>
        </p:spPr>
        <p:txBody>
          <a:bodyPr anchor="b" anchorCtr="0"/>
          <a:lstStyle>
            <a:lvl1pPr algn="l">
              <a:defRPr sz="2800">
                <a:solidFill>
                  <a:schemeClr val="bg1"/>
                </a:solidFill>
              </a:defRPr>
            </a:lvl1pPr>
          </a:lstStyle>
          <a:p>
            <a:r>
              <a:rPr lang="en-US" dirty="0" smtClean="0"/>
              <a:t>Click To Edit Master Title Style</a:t>
            </a:r>
            <a:endParaRPr lang="en-US" dirty="0"/>
          </a:p>
        </p:txBody>
      </p:sp>
      <p:sp>
        <p:nvSpPr>
          <p:cNvPr id="18" name="Rectangle 4"/>
          <p:cNvSpPr>
            <a:spLocks noGrp="1" noChangeArrowheads="1"/>
          </p:cNvSpPr>
          <p:nvPr>
            <p:ph type="subTitle" idx="1"/>
          </p:nvPr>
        </p:nvSpPr>
        <p:spPr>
          <a:xfrm>
            <a:off x="914400" y="6134100"/>
            <a:ext cx="7391400" cy="647700"/>
          </a:xfrm>
          <a:noFill/>
        </p:spPr>
        <p:txBody>
          <a:bodyPr anchor="t" anchorCtr="0"/>
          <a:lstStyle>
            <a:lvl1pPr marL="0" indent="0" algn="l">
              <a:buFontTx/>
              <a:buNone/>
              <a:defRPr sz="2000">
                <a:solidFill>
                  <a:schemeClr val="bg1"/>
                </a:solidFill>
              </a:defRPr>
            </a:lvl1pPr>
          </a:lstStyle>
          <a:p>
            <a:r>
              <a:rPr lang="en-US" smtClean="0"/>
              <a:t>Click to edit Master subtitle style</a:t>
            </a:r>
            <a:endParaRPr lang="en-US" dirty="0" smtClean="0"/>
          </a:p>
        </p:txBody>
      </p:sp>
      <p:sp>
        <p:nvSpPr>
          <p:cNvPr id="19"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21" name="Date Placeholder 3"/>
          <p:cNvSpPr txBox="1">
            <a:spLocks/>
          </p:cNvSpPr>
          <p:nvPr userDrawn="1"/>
        </p:nvSpPr>
        <p:spPr>
          <a:xfrm rot="16200000">
            <a:off x="7807066" y="1177664"/>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©2017 CliftonLarsonAllen LLP</a:t>
            </a:r>
            <a:endParaRPr lang="en-US" dirty="0"/>
          </a:p>
        </p:txBody>
      </p:sp>
      <p:sp>
        <p:nvSpPr>
          <p:cNvPr id="2" name="Rectangle 1"/>
          <p:cNvSpPr/>
          <p:nvPr userDrawn="1"/>
        </p:nvSpPr>
        <p:spPr bwMode="auto">
          <a:xfrm>
            <a:off x="-2438400" y="228600"/>
            <a:ext cx="2209800" cy="4267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smtClean="0">
                <a:solidFill>
                  <a:schemeClr val="tx1"/>
                </a:solidFill>
                <a:latin typeface="+mn-lt"/>
                <a:ea typeface="ヒラギノ角ゴ Pro W3" pitchFamily="1" charset="-128"/>
                <a:cs typeface="+mn-cs"/>
              </a:rPr>
              <a:t>To change the picture:</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smtClean="0">
                <a:solidFill>
                  <a:schemeClr val="tx1"/>
                </a:solidFill>
                <a:latin typeface="+mn-lt"/>
                <a:ea typeface="ヒラギノ角ゴ Pro W3" pitchFamily="1" charset="-128"/>
                <a:cs typeface="+mn-cs"/>
              </a:rPr>
              <a:t>Go to </a:t>
            </a:r>
            <a:r>
              <a:rPr lang="en-US" sz="1600" b="1" kern="1200" dirty="0" smtClean="0">
                <a:solidFill>
                  <a:schemeClr val="tx1"/>
                </a:solidFill>
                <a:latin typeface="+mn-lt"/>
                <a:ea typeface="ヒラギノ角ゴ Pro W3" pitchFamily="1" charset="-128"/>
                <a:cs typeface="+mn-cs"/>
              </a:rPr>
              <a:t>Insert</a:t>
            </a:r>
            <a:r>
              <a:rPr lang="en-US" sz="1600" kern="1200" dirty="0" smtClean="0">
                <a:solidFill>
                  <a:schemeClr val="tx1"/>
                </a:solidFill>
                <a:latin typeface="+mn-lt"/>
                <a:ea typeface="ヒラギノ角ゴ Pro W3" pitchFamily="1" charset="-128"/>
                <a:cs typeface="+mn-cs"/>
              </a:rPr>
              <a:t> / </a:t>
            </a:r>
            <a:r>
              <a:rPr lang="en-US" sz="1600" b="1" kern="1200" dirty="0" smtClean="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smtClean="0">
                <a:solidFill>
                  <a:schemeClr val="tx1"/>
                </a:solidFill>
                <a:latin typeface="+mn-lt"/>
                <a:ea typeface="ヒラギノ角ゴ Pro W3" pitchFamily="1" charset="-128"/>
                <a:cs typeface="+mn-cs"/>
              </a:rPr>
              <a:t>Browse to </a:t>
            </a:r>
            <a:r>
              <a:rPr lang="en-US" sz="1600" b="1" dirty="0" smtClean="0"/>
              <a:t>Y:\CLA Common\Administrative\Market Solutions\Share\~Image Library\_PowerPoint title slides\CLA Promise PPT</a:t>
            </a:r>
          </a:p>
          <a:p>
            <a:pPr marL="285750" indent="-285750" eaLnBrk="0" fontAlgn="base" hangingPunct="0">
              <a:spcBef>
                <a:spcPct val="0"/>
              </a:spcBef>
              <a:spcAft>
                <a:spcPct val="0"/>
              </a:spcAft>
              <a:buFont typeface="Arial" panose="020B0604020202020204" pitchFamily="34" charset="0"/>
              <a:buChar char="•"/>
            </a:pPr>
            <a:r>
              <a:rPr lang="en-US" sz="1600" dirty="0" smtClean="0">
                <a:solidFill>
                  <a:schemeClr val="tx1"/>
                </a:solidFill>
                <a:latin typeface="Arial" charset="0"/>
                <a:ea typeface="ヒラギノ角ゴ Pro W3" pitchFamily="1" charset="-128"/>
              </a:rPr>
              <a:t>Select a picture and place it on top of the default picture making</a:t>
            </a:r>
            <a:r>
              <a:rPr lang="en-US" sz="1600" baseline="0" dirty="0" smtClean="0">
                <a:solidFill>
                  <a:schemeClr val="tx1"/>
                </a:solidFill>
                <a:latin typeface="Arial" charset="0"/>
                <a:ea typeface="ヒラギノ角ゴ Pro W3" pitchFamily="1" charset="-128"/>
              </a:rPr>
              <a:t> sure it covers the full photo</a:t>
            </a:r>
            <a:endParaRPr kumimoji="0" lang="en-US" sz="1600" b="0" i="0" u="none" strike="noStrike" cap="none" normalizeH="0" baseline="0" dirty="0" smtClean="0">
              <a:ln>
                <a:noFill/>
              </a:ln>
              <a:solidFill>
                <a:schemeClr val="tx1"/>
              </a:solidFill>
              <a:effectLst/>
              <a:latin typeface="Arial" charset="0"/>
              <a:ea typeface="ヒラギノ角ゴ Pro W3" pitchFamily="1" charset="-128"/>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457200"/>
            <a:ext cx="8229600" cy="914400"/>
          </a:xfrm>
          <a:noFill/>
        </p:spPr>
        <p:txBody>
          <a:body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428750"/>
            <a:ext cx="4040188" cy="639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068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8750"/>
            <a:ext cx="4041775" cy="63976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068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457200"/>
            <a:ext cx="8229600" cy="914400"/>
          </a:xfrm>
          <a:noFill/>
        </p:spPr>
        <p:txBody>
          <a:bodyPr/>
          <a:lstStyle/>
          <a:p>
            <a:r>
              <a:rPr lang="en-US" dirty="0" smtClean="0"/>
              <a:t>Click To Edit Master Title Style</a:t>
            </a:r>
            <a:endParaRPr lang="en-US" dirty="0"/>
          </a:p>
        </p:txBody>
      </p:sp>
      <p:sp>
        <p:nvSpPr>
          <p:cNvPr id="9" name="Slide Number Placeholder 5"/>
          <p:cNvSpPr>
            <a:spLocks noGrp="1"/>
          </p:cNvSpPr>
          <p:nvPr>
            <p:ph type="sldNum" sz="quarter" idx="11"/>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457200"/>
            <a:ext cx="8229600" cy="914400"/>
          </a:xfrm>
          <a:noFill/>
        </p:spPr>
        <p:txBody>
          <a:body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8"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57200"/>
            <a:ext cx="3200399" cy="977900"/>
          </a:xfrm>
        </p:spPr>
        <p:txBody>
          <a:bodyPr anchor="b"/>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114800" y="685800"/>
            <a:ext cx="4572001" cy="54403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200399"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5" name="Rectangle 14"/>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9" name="Rectangle 1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0"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bwMode="auto">
          <a:xfrm>
            <a:off x="0" y="6324600"/>
            <a:ext cx="3054096" cy="73152"/>
          </a:xfrm>
          <a:prstGeom prst="rect">
            <a:avLst/>
          </a:prstGeom>
          <a:solidFill>
            <a:srgbClr val="A04D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7" name="Rectangle 16"/>
          <p:cNvSpPr/>
          <p:nvPr/>
        </p:nvSpPr>
        <p:spPr bwMode="auto">
          <a:xfrm>
            <a:off x="3054096" y="6324600"/>
            <a:ext cx="3054096" cy="73152"/>
          </a:xfrm>
          <a:prstGeom prst="rect">
            <a:avLst/>
          </a:prstGeom>
          <a:solidFill>
            <a:srgbClr val="4F33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8" name="Rectangle 17"/>
          <p:cNvSpPr/>
          <p:nvPr/>
        </p:nvSpPr>
        <p:spPr bwMode="auto">
          <a:xfrm>
            <a:off x="6096000" y="6324600"/>
            <a:ext cx="3054096" cy="73152"/>
          </a:xfrm>
          <a:prstGeom prst="rect">
            <a:avLst/>
          </a:prstGeom>
          <a:solidFill>
            <a:srgbClr val="A494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 name="Rectangle 1"/>
          <p:cNvSpPr/>
          <p:nvPr userDrawn="1"/>
        </p:nvSpPr>
        <p:spPr bwMode="auto">
          <a:xfrm>
            <a:off x="0" y="6400800"/>
            <a:ext cx="9144000" cy="457200"/>
          </a:xfrm>
          <a:prstGeom prst="rect">
            <a:avLst/>
          </a:prstGeom>
          <a:solidFill>
            <a:schemeClr val="bg1"/>
          </a:solidFill>
          <a:ln w="9525" cap="flat" cmpd="sng" algn="ctr">
            <a:noFill/>
            <a:prstDash val="solid"/>
            <a:round/>
            <a:headEnd type="none" w="med" len="med"/>
            <a:tailEnd type="none" w="med" len="med"/>
          </a:ln>
          <a:effectLst>
            <a:outerShdw blurRad="50800" dist="38100" dir="16200000" rotWithShape="0">
              <a:prstClr val="black">
                <a:alpha val="34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4" name="Slide Number Placeholder 5"/>
          <p:cNvSpPr>
            <a:spLocks noGrp="1"/>
          </p:cNvSpPr>
          <p:nvPr>
            <p:ph type="sldNum" sz="quarter" idx="4"/>
          </p:nvPr>
        </p:nvSpPr>
        <p:spPr>
          <a:xfrm>
            <a:off x="8686800" y="6400800"/>
            <a:ext cx="395782" cy="457200"/>
          </a:xfrm>
          <a:prstGeom prst="rect">
            <a:avLst/>
          </a:prstGeom>
        </p:spPr>
        <p:txBody>
          <a:bodyPr anchor="ctr" anchorCtr="0"/>
          <a:lstStyle>
            <a:lvl1pPr algn="r">
              <a:defRPr sz="900" b="1">
                <a:solidFill>
                  <a:srgbClr val="413000"/>
                </a:solidFill>
              </a:defRPr>
            </a:lvl1pPr>
          </a:lstStyle>
          <a:p>
            <a:fld id="{F8E24598-D429-A34B-B4A6-5808099B37D3}" type="slidenum">
              <a:rPr lang="en-US" smtClean="0"/>
              <a:pPr/>
              <a:t>‹#›</a:t>
            </a:fld>
            <a:endParaRPr lang="en-US" dirty="0"/>
          </a:p>
        </p:txBody>
      </p:sp>
      <p:sp>
        <p:nvSpPr>
          <p:cNvPr id="174084" name="Rectangle 4"/>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74085" name="Rectangle 5"/>
          <p:cNvSpPr>
            <a:spLocks noGrp="1" noChangeArrowheads="1"/>
          </p:cNvSpPr>
          <p:nvPr>
            <p:ph type="body" idx="1"/>
          </p:nvPr>
        </p:nvSpPr>
        <p:spPr bwMode="auto">
          <a:xfrm>
            <a:off x="457200" y="1371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4087" name="Rectangle 7"/>
          <p:cNvSpPr>
            <a:spLocks noGrp="1" noChangeArrowheads="1"/>
          </p:cNvSpPr>
          <p:nvPr>
            <p:ph type="ftr" sz="quarter" idx="3"/>
          </p:nvPr>
        </p:nvSpPr>
        <p:spPr bwMode="auto">
          <a:xfrm>
            <a:off x="457200" y="6019800"/>
            <a:ext cx="2895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9" name="Rectangle 9"/>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6" name="Date Placeholder 3"/>
          <p:cNvSpPr txBox="1">
            <a:spLocks/>
          </p:cNvSpPr>
          <p:nvPr/>
        </p:nvSpPr>
        <p:spPr>
          <a:xfrm rot="16200000">
            <a:off x="7807066" y="1177664"/>
            <a:ext cx="236220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©2017</a:t>
            </a:r>
            <a:r>
              <a:rPr lang="en-US" baseline="0" dirty="0" smtClean="0"/>
              <a:t> </a:t>
            </a:r>
            <a:r>
              <a:rPr lang="en-US" dirty="0" err="1" smtClean="0"/>
              <a:t>CliftonLarsonAllen</a:t>
            </a:r>
            <a:r>
              <a:rPr lang="en-US" dirty="0" smtClean="0"/>
              <a:t> LLP</a:t>
            </a:r>
            <a:endParaRPr lang="en-US" dirty="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5760" y="6466275"/>
            <a:ext cx="326250" cy="326250"/>
          </a:xfrm>
          <a:prstGeom prst="rect">
            <a:avLst/>
          </a:prstGeom>
        </p:spPr>
      </p:pic>
      <p:sp>
        <p:nvSpPr>
          <p:cNvPr id="5" name="TextBox 4"/>
          <p:cNvSpPr txBox="1"/>
          <p:nvPr/>
        </p:nvSpPr>
        <p:spPr>
          <a:xfrm>
            <a:off x="685800" y="6521678"/>
            <a:ext cx="3733800" cy="215444"/>
          </a:xfrm>
          <a:prstGeom prst="rect">
            <a:avLst/>
          </a:prstGeom>
          <a:noFill/>
        </p:spPr>
        <p:txBody>
          <a:bodyPr wrap="square" rtlCol="0">
            <a:spAutoFit/>
          </a:bodyPr>
          <a:lstStyle/>
          <a:p>
            <a:r>
              <a:rPr lang="en-US" sz="800" kern="2000" spc="20" baseline="0" dirty="0" smtClean="0">
                <a:solidFill>
                  <a:srgbClr val="A04D1D"/>
                </a:solidFill>
              </a:rPr>
              <a:t>WEALTH ADVISORY  </a:t>
            </a:r>
            <a:r>
              <a:rPr lang="en-US" sz="800" kern="2000" spc="20" baseline="0" dirty="0" smtClean="0">
                <a:solidFill>
                  <a:srgbClr val="413000"/>
                </a:solidFill>
              </a:rPr>
              <a:t>|</a:t>
            </a:r>
            <a:r>
              <a:rPr lang="en-US" sz="800" kern="2000" spc="20" baseline="0" dirty="0" smtClean="0"/>
              <a:t>  </a:t>
            </a:r>
            <a:r>
              <a:rPr lang="en-US" sz="800" kern="2000" spc="20" baseline="0" dirty="0" smtClean="0">
                <a:solidFill>
                  <a:srgbClr val="4F3353"/>
                </a:solidFill>
              </a:rPr>
              <a:t>OUTSOURCING</a:t>
            </a:r>
            <a:r>
              <a:rPr lang="en-US" sz="800" kern="2000" spc="20" baseline="0" dirty="0" smtClean="0"/>
              <a:t>  </a:t>
            </a:r>
            <a:r>
              <a:rPr lang="en-US" sz="800" kern="2000" spc="20" baseline="0" dirty="0" smtClean="0">
                <a:solidFill>
                  <a:srgbClr val="413000"/>
                </a:solidFill>
              </a:rPr>
              <a:t>|</a:t>
            </a:r>
            <a:r>
              <a:rPr lang="en-US" sz="800" kern="2000" spc="20" baseline="0" dirty="0" smtClean="0"/>
              <a:t>  </a:t>
            </a:r>
            <a:r>
              <a:rPr lang="en-US" sz="800" kern="2000" spc="20" baseline="0" dirty="0" smtClean="0">
                <a:solidFill>
                  <a:srgbClr val="A49400"/>
                </a:solidFill>
              </a:rPr>
              <a:t>AUDIT, TAX, AND CONSULTING</a:t>
            </a:r>
            <a:endParaRPr lang="en-US" sz="800" kern="2000" spc="20" baseline="0" dirty="0">
              <a:solidFill>
                <a:srgbClr val="A49400"/>
              </a:solidFill>
            </a:endParaRPr>
          </a:p>
        </p:txBody>
      </p:sp>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67600" y="6477000"/>
            <a:ext cx="1158750" cy="32625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300" b="1">
          <a:solidFill>
            <a:srgbClr val="A04D1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13000"/>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3000"/>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3000"/>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3000"/>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3000"/>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a1.www4.irs.gov/e-services/Registration/index.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ssa.gov/employer/ssnv.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webmaster@CLAconnect.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t>Tax-Exempt Organizations:</a:t>
            </a:r>
            <a:r>
              <a:rPr lang="en-US" altLang="en-US" dirty="0"/>
              <a:t/>
            </a:r>
            <a:br>
              <a:rPr lang="en-US" altLang="en-US" dirty="0"/>
            </a:br>
            <a:r>
              <a:rPr lang="en-US" altLang="en-US" dirty="0" smtClean="0"/>
              <a:t>How to Comply with 1099 Reporting Requirements</a:t>
            </a:r>
            <a:endParaRPr lang="en-US" dirty="0"/>
          </a:p>
        </p:txBody>
      </p:sp>
    </p:spTree>
    <p:extLst>
      <p:ext uri="{BB962C8B-B14F-4D97-AF65-F5344CB8AC3E}">
        <p14:creationId xmlns:p14="http://schemas.microsoft.com/office/powerpoint/2010/main" val="420851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Employee vs. Independent Contractor</a:t>
            </a:r>
          </a:p>
        </p:txBody>
      </p:sp>
      <p:sp>
        <p:nvSpPr>
          <p:cNvPr id="16387" name="Content Placeholder 2"/>
          <p:cNvSpPr>
            <a:spLocks noGrp="1"/>
          </p:cNvSpPr>
          <p:nvPr>
            <p:ph idx="1"/>
          </p:nvPr>
        </p:nvSpPr>
        <p:spPr/>
        <p:txBody>
          <a:bodyPr/>
          <a:lstStyle/>
          <a:p>
            <a:r>
              <a:rPr lang="en-US" altLang="en-US" dirty="0" smtClean="0"/>
              <a:t>What’s the difference?</a:t>
            </a:r>
          </a:p>
          <a:p>
            <a:pPr lvl="1"/>
            <a:r>
              <a:rPr lang="en-US" altLang="en-US" dirty="0" smtClean="0"/>
              <a:t>IRS 20 factors</a:t>
            </a:r>
          </a:p>
          <a:p>
            <a:pPr lvl="2"/>
            <a:r>
              <a:rPr lang="en-US" altLang="en-US" dirty="0" smtClean="0"/>
              <a:t>3 Categories of Control </a:t>
            </a:r>
          </a:p>
          <a:p>
            <a:pPr lvl="3"/>
            <a:r>
              <a:rPr lang="en-US" altLang="en-US" dirty="0" smtClean="0"/>
              <a:t>Behavioral</a:t>
            </a:r>
          </a:p>
          <a:p>
            <a:pPr lvl="3"/>
            <a:r>
              <a:rPr lang="en-US" altLang="en-US" dirty="0" smtClean="0"/>
              <a:t>Financial</a:t>
            </a:r>
          </a:p>
          <a:p>
            <a:pPr lvl="3"/>
            <a:r>
              <a:rPr lang="en-US" altLang="en-US" dirty="0" smtClean="0"/>
              <a:t>Relationship of parties</a:t>
            </a:r>
          </a:p>
          <a:p>
            <a:pPr marL="0" indent="0">
              <a:buNone/>
            </a:pPr>
            <a:endParaRPr lang="en-US" altLang="en-US" dirty="0" smtClean="0"/>
          </a:p>
          <a:p>
            <a:endParaRPr lang="en-US" altLang="en-US" dirty="0" smtClean="0"/>
          </a:p>
        </p:txBody>
      </p:sp>
    </p:spTree>
    <p:extLst>
      <p:ext uri="{BB962C8B-B14F-4D97-AF65-F5344CB8AC3E}">
        <p14:creationId xmlns:p14="http://schemas.microsoft.com/office/powerpoint/2010/main" val="2534781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447800"/>
            <a:ext cx="4411663" cy="4572000"/>
          </a:xfrm>
        </p:spPr>
        <p:txBody>
          <a:bodyPr>
            <a:normAutofit lnSpcReduction="10000"/>
          </a:bodyPr>
          <a:lstStyle/>
          <a:p>
            <a:pPr>
              <a:buFontTx/>
              <a:buNone/>
              <a:defRPr/>
            </a:pPr>
            <a:r>
              <a:rPr lang="en-US" sz="2400" b="1" dirty="0" smtClean="0"/>
              <a:t>Employees…</a:t>
            </a:r>
            <a:endParaRPr lang="en-US" sz="2400" b="1" dirty="0"/>
          </a:p>
          <a:p>
            <a:pPr marL="0" indent="0">
              <a:buFontTx/>
              <a:buNone/>
              <a:defRPr/>
            </a:pPr>
            <a:r>
              <a:rPr lang="en-US" sz="2400" dirty="0" smtClean="0"/>
              <a:t>Factors </a:t>
            </a:r>
            <a:r>
              <a:rPr lang="en-US" sz="2400" dirty="0"/>
              <a:t>that indicate </a:t>
            </a:r>
            <a:r>
              <a:rPr lang="en-US" sz="2400" dirty="0" smtClean="0"/>
              <a:t>workers are </a:t>
            </a:r>
            <a:r>
              <a:rPr lang="en-US" sz="2400" b="1" dirty="0"/>
              <a:t>NOT</a:t>
            </a:r>
            <a:r>
              <a:rPr lang="en-US" sz="2400" dirty="0"/>
              <a:t> contractors:</a:t>
            </a:r>
          </a:p>
          <a:p>
            <a:pPr>
              <a:defRPr/>
            </a:pPr>
            <a:r>
              <a:rPr lang="en-US" sz="2400" dirty="0"/>
              <a:t>Required to wear uniforms </a:t>
            </a:r>
          </a:p>
          <a:p>
            <a:pPr>
              <a:defRPr/>
            </a:pPr>
            <a:r>
              <a:rPr lang="en-US" sz="2400" dirty="0"/>
              <a:t>Required to work certain hours</a:t>
            </a:r>
          </a:p>
          <a:p>
            <a:pPr>
              <a:defRPr/>
            </a:pPr>
            <a:r>
              <a:rPr lang="en-US" sz="2400" dirty="0"/>
              <a:t>Worker doesn’t advertise for customers</a:t>
            </a:r>
          </a:p>
          <a:p>
            <a:pPr>
              <a:defRPr/>
            </a:pPr>
            <a:r>
              <a:rPr lang="en-US" sz="2400" dirty="0"/>
              <a:t>Entity provides training</a:t>
            </a:r>
          </a:p>
          <a:p>
            <a:pPr>
              <a:defRPr/>
            </a:pPr>
            <a:r>
              <a:rPr lang="en-US" sz="2400" dirty="0"/>
              <a:t>Office space, supplies and materials provided by the entity</a:t>
            </a:r>
          </a:p>
          <a:p>
            <a:pPr>
              <a:defRPr/>
            </a:pPr>
            <a:r>
              <a:rPr lang="en-US" sz="2400" dirty="0"/>
              <a:t>Stands no risk of loss</a:t>
            </a:r>
          </a:p>
          <a:p>
            <a:pPr>
              <a:defRPr/>
            </a:pPr>
            <a:endParaRPr lang="en-US" sz="2400" dirty="0"/>
          </a:p>
        </p:txBody>
      </p:sp>
      <p:sp>
        <p:nvSpPr>
          <p:cNvPr id="17411" name="Title 1"/>
          <p:cNvSpPr>
            <a:spLocks noGrp="1"/>
          </p:cNvSpPr>
          <p:nvPr>
            <p:ph type="title"/>
          </p:nvPr>
        </p:nvSpPr>
        <p:spPr/>
        <p:txBody>
          <a:bodyPr/>
          <a:lstStyle/>
          <a:p>
            <a:r>
              <a:rPr lang="en-US" altLang="en-US" dirty="0" smtClean="0"/>
              <a:t>?Employee?</a:t>
            </a:r>
          </a:p>
        </p:txBody>
      </p:sp>
      <p:sp>
        <p:nvSpPr>
          <p:cNvPr id="17414" name="TextBox 1"/>
          <p:cNvSpPr txBox="1">
            <a:spLocks noChangeArrowheads="1"/>
          </p:cNvSpPr>
          <p:nvPr/>
        </p:nvSpPr>
        <p:spPr bwMode="auto">
          <a:xfrm>
            <a:off x="5924550" y="3883025"/>
            <a:ext cx="485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413000"/>
                </a:solidFill>
                <a:latin typeface="Calibri" pitchFamily="34" charset="0"/>
                <a:ea typeface="Calibri" pitchFamily="34" charset="0"/>
                <a:cs typeface="Calibri" pitchFamily="34" charset="0"/>
              </a:defRPr>
            </a:lvl1pPr>
            <a:lvl2pPr marL="742950" indent="-285750" eaLnBrk="0" hangingPunct="0">
              <a:spcBef>
                <a:spcPct val="20000"/>
              </a:spcBef>
              <a:buChar char="–"/>
              <a:defRPr sz="2400">
                <a:solidFill>
                  <a:srgbClr val="413000"/>
                </a:solidFill>
                <a:latin typeface="Calibri" pitchFamily="34" charset="0"/>
                <a:ea typeface="Calibri" pitchFamily="34" charset="0"/>
                <a:cs typeface="Calibri" pitchFamily="34" charset="0"/>
              </a:defRPr>
            </a:lvl2pPr>
            <a:lvl3pPr marL="1143000" indent="-228600" eaLnBrk="0" hangingPunct="0">
              <a:spcBef>
                <a:spcPct val="20000"/>
              </a:spcBef>
              <a:buSzPct val="85000"/>
              <a:buFont typeface="Arial Narrow" pitchFamily="34" charset="0"/>
              <a:buChar char="◊"/>
              <a:defRPr sz="2000">
                <a:solidFill>
                  <a:srgbClr val="413000"/>
                </a:solidFill>
                <a:latin typeface="Calibri" pitchFamily="34" charset="0"/>
                <a:ea typeface="Calibri" pitchFamily="34" charset="0"/>
                <a:cs typeface="Calibri" pitchFamily="34" charset="0"/>
              </a:defRPr>
            </a:lvl3pPr>
            <a:lvl4pPr marL="1600200" indent="-228600" eaLnBrk="0" hangingPunct="0">
              <a:spcBef>
                <a:spcPct val="20000"/>
              </a:spcBef>
              <a:buChar char="•"/>
              <a:defRPr>
                <a:solidFill>
                  <a:srgbClr val="413000"/>
                </a:solidFill>
                <a:latin typeface="Calibri" pitchFamily="34" charset="0"/>
                <a:ea typeface="Calibri" pitchFamily="34" charset="0"/>
                <a:cs typeface="Calibri" pitchFamily="34" charset="0"/>
              </a:defRPr>
            </a:lvl4pPr>
            <a:lvl5pPr marL="2057400" indent="-228600" eaLnBrk="0" hangingPunct="0">
              <a:spcBef>
                <a:spcPct val="20000"/>
              </a:spcBef>
              <a:buFont typeface="Arial" charset="0"/>
              <a:buChar char="–"/>
              <a:defRPr>
                <a:solidFill>
                  <a:srgbClr val="413000"/>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9pPr>
          </a:lstStyle>
          <a:p>
            <a:pPr eaLnBrk="1" hangingPunct="1">
              <a:spcBef>
                <a:spcPct val="0"/>
              </a:spcBef>
              <a:buFontTx/>
              <a:buNone/>
            </a:pPr>
            <a:r>
              <a:rPr lang="en-US" altLang="en-US" sz="900" dirty="0">
                <a:solidFill>
                  <a:schemeClr val="tx1"/>
                </a:solidFill>
                <a:latin typeface="Arial" charset="0"/>
                <a:ea typeface="ヒラギノ角ゴ Pro W3" pitchFamily="1" charset="-128"/>
              </a:rPr>
              <a:t>CLA</a:t>
            </a: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974826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dirty="0" smtClean="0"/>
          </a:p>
        </p:txBody>
      </p:sp>
      <p:graphicFrame>
        <p:nvGraphicFramePr>
          <p:cNvPr id="6" name="Content Placeholder 5"/>
          <p:cNvGraphicFramePr>
            <a:graphicFrameLocks noGrp="1"/>
          </p:cNvGraphicFramePr>
          <p:nvPr>
            <p:ph idx="1"/>
          </p:nvPr>
        </p:nvGraphicFramePr>
        <p:xfrm>
          <a:off x="457200" y="304800"/>
          <a:ext cx="8229600" cy="5872204"/>
        </p:xfrm>
        <a:graphic>
          <a:graphicData uri="http://schemas.openxmlformats.org/drawingml/2006/table">
            <a:tbl>
              <a:tblPr firstRow="1" bandRow="1">
                <a:tableStyleId>{F5AB1C69-6EDB-4FF4-983F-18BD219EF322}</a:tableStyleId>
              </a:tblPr>
              <a:tblGrid>
                <a:gridCol w="4114800"/>
                <a:gridCol w="4114800"/>
              </a:tblGrid>
              <a:tr h="370789">
                <a:tc>
                  <a:txBody>
                    <a:bodyPr/>
                    <a:lstStyle/>
                    <a:p>
                      <a:r>
                        <a:rPr lang="en-US" sz="1800" dirty="0" smtClean="0"/>
                        <a:t>Employees</a:t>
                      </a:r>
                      <a:endParaRPr lang="en-US" sz="1800" dirty="0"/>
                    </a:p>
                  </a:txBody>
                  <a:tcPr marT="45714" marB="45714"/>
                </a:tc>
                <a:tc>
                  <a:txBody>
                    <a:bodyPr/>
                    <a:lstStyle/>
                    <a:p>
                      <a:r>
                        <a:rPr lang="en-US" sz="1800" dirty="0" smtClean="0"/>
                        <a:t>Independent</a:t>
                      </a:r>
                      <a:r>
                        <a:rPr lang="en-US" sz="1800" baseline="0" dirty="0" smtClean="0"/>
                        <a:t> Contractors</a:t>
                      </a:r>
                      <a:endParaRPr lang="en-US" sz="1800" dirty="0"/>
                    </a:p>
                  </a:txBody>
                  <a:tcPr marT="45714" marB="45714"/>
                </a:tc>
              </a:tr>
              <a:tr h="370789">
                <a:tc>
                  <a:txBody>
                    <a:bodyPr/>
                    <a:lstStyle/>
                    <a:p>
                      <a:r>
                        <a:rPr lang="en-US" sz="1800" dirty="0" smtClean="0"/>
                        <a:t>Works the hours set by the employer</a:t>
                      </a:r>
                      <a:endParaRPr lang="en-US" sz="1800" dirty="0"/>
                    </a:p>
                  </a:txBody>
                  <a:tcPr marT="45714" marB="45714"/>
                </a:tc>
                <a:tc>
                  <a:txBody>
                    <a:bodyPr/>
                    <a:lstStyle/>
                    <a:p>
                      <a:r>
                        <a:rPr lang="en-US" sz="1800" dirty="0" smtClean="0"/>
                        <a:t>Works for more than one company</a:t>
                      </a:r>
                      <a:endParaRPr lang="en-US" sz="1800" dirty="0"/>
                    </a:p>
                  </a:txBody>
                  <a:tcPr marT="45714" marB="45714"/>
                </a:tc>
              </a:tr>
              <a:tr h="370789">
                <a:tc>
                  <a:txBody>
                    <a:bodyPr/>
                    <a:lstStyle/>
                    <a:p>
                      <a:r>
                        <a:rPr lang="en-US" sz="1800" dirty="0" smtClean="0"/>
                        <a:t>Receives</a:t>
                      </a:r>
                      <a:r>
                        <a:rPr lang="en-US" sz="1800" baseline="0" dirty="0" smtClean="0"/>
                        <a:t> employment benefits</a:t>
                      </a:r>
                      <a:endParaRPr lang="en-US" sz="1800" dirty="0"/>
                    </a:p>
                  </a:txBody>
                  <a:tcPr marT="45714" marB="45714"/>
                </a:tc>
                <a:tc>
                  <a:txBody>
                    <a:bodyPr/>
                    <a:lstStyle/>
                    <a:p>
                      <a:r>
                        <a:rPr lang="en-US" sz="1800" dirty="0" smtClean="0"/>
                        <a:t>Sets own hours</a:t>
                      </a:r>
                      <a:endParaRPr lang="en-US" sz="1800" dirty="0"/>
                    </a:p>
                  </a:txBody>
                  <a:tcPr marT="45714" marB="45714"/>
                </a:tc>
              </a:tr>
              <a:tr h="1188697">
                <a:tc>
                  <a:txBody>
                    <a:bodyPr/>
                    <a:lstStyle/>
                    <a:p>
                      <a:r>
                        <a:rPr lang="en-US" sz="1800" dirty="0" smtClean="0"/>
                        <a:t>Works under the control and direction of the employer</a:t>
                      </a:r>
                      <a:endParaRPr lang="en-US" sz="1800" dirty="0"/>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Works independently - Has authority to decide how to go about accomplishing</a:t>
                      </a:r>
                      <a:r>
                        <a:rPr lang="en-US" sz="1800" baseline="0" dirty="0" smtClean="0"/>
                        <a:t> tasks and does so without input</a:t>
                      </a:r>
                      <a:endParaRPr lang="en-US" sz="1800" dirty="0" smtClean="0"/>
                    </a:p>
                    <a:p>
                      <a:endParaRPr lang="en-US" sz="1800" dirty="0"/>
                    </a:p>
                  </a:txBody>
                  <a:tcPr marT="45714" marB="45714"/>
                </a:tc>
              </a:tr>
              <a:tr h="640062">
                <a:tc>
                  <a:txBody>
                    <a:bodyPr/>
                    <a:lstStyle/>
                    <a:p>
                      <a:r>
                        <a:rPr lang="en-US" sz="1800" dirty="0" smtClean="0"/>
                        <a:t>Tends not to incur costs or make investments in the work</a:t>
                      </a:r>
                      <a:endParaRPr lang="en-US" sz="1800" dirty="0"/>
                    </a:p>
                  </a:txBody>
                  <a:tcPr marT="45714" marB="45714"/>
                </a:tc>
                <a:tc>
                  <a:txBody>
                    <a:bodyPr/>
                    <a:lstStyle/>
                    <a:p>
                      <a:r>
                        <a:rPr lang="en-US" sz="1800" dirty="0" smtClean="0"/>
                        <a:t>Incurs the</a:t>
                      </a:r>
                      <a:r>
                        <a:rPr lang="en-US" sz="1800" baseline="0" dirty="0" smtClean="0"/>
                        <a:t> costs associated with performing the job</a:t>
                      </a:r>
                      <a:endParaRPr lang="en-US" sz="1800" dirty="0"/>
                    </a:p>
                  </a:txBody>
                  <a:tcPr marT="45714" marB="45714"/>
                </a:tc>
              </a:tr>
              <a:tr h="640062">
                <a:tc>
                  <a:txBody>
                    <a:bodyPr/>
                    <a:lstStyle/>
                    <a:p>
                      <a:r>
                        <a:rPr lang="en-US" sz="1800" dirty="0" smtClean="0"/>
                        <a:t>Likely</a:t>
                      </a:r>
                      <a:r>
                        <a:rPr lang="en-US" sz="1800" baseline="0" dirty="0" smtClean="0"/>
                        <a:t> to be eligible for unemployment compensation</a:t>
                      </a:r>
                      <a:endParaRPr lang="en-US" sz="1800" dirty="0"/>
                    </a:p>
                  </a:txBody>
                  <a:tcPr marT="45714" marB="45714"/>
                </a:tc>
                <a:tc>
                  <a:txBody>
                    <a:bodyPr/>
                    <a:lstStyle/>
                    <a:p>
                      <a:r>
                        <a:rPr lang="en-US" sz="1800" dirty="0" smtClean="0"/>
                        <a:t>Not eligible for unemployment</a:t>
                      </a:r>
                      <a:r>
                        <a:rPr lang="en-US" sz="1800" baseline="0" dirty="0" smtClean="0"/>
                        <a:t> benefits</a:t>
                      </a:r>
                      <a:endParaRPr lang="en-US" sz="1800" dirty="0"/>
                    </a:p>
                  </a:txBody>
                  <a:tcPr marT="45714" marB="45714"/>
                </a:tc>
              </a:tr>
              <a:tr h="640062">
                <a:tc>
                  <a:txBody>
                    <a:bodyPr/>
                    <a:lstStyle/>
                    <a:p>
                      <a:r>
                        <a:rPr lang="en-US" sz="1800" dirty="0" smtClean="0"/>
                        <a:t>Is</a:t>
                      </a:r>
                      <a:r>
                        <a:rPr lang="en-US" sz="1800" baseline="0" dirty="0" smtClean="0"/>
                        <a:t> covered by federal and state wage and hour laws (minimum wage and overtime)</a:t>
                      </a:r>
                      <a:endParaRPr lang="en-US" sz="1800" dirty="0"/>
                    </a:p>
                  </a:txBody>
                  <a:tcPr marT="45714" marB="45714"/>
                </a:tc>
                <a:tc>
                  <a:txBody>
                    <a:bodyPr/>
                    <a:lstStyle/>
                    <a:p>
                      <a:r>
                        <a:rPr lang="en-US" sz="1800" dirty="0" smtClean="0"/>
                        <a:t>Paid</a:t>
                      </a:r>
                      <a:r>
                        <a:rPr lang="en-US" sz="1800" baseline="0" dirty="0" smtClean="0"/>
                        <a:t> according to terms of contract – no overtime compensation</a:t>
                      </a:r>
                      <a:endParaRPr lang="en-US" sz="1800" dirty="0"/>
                    </a:p>
                  </a:txBody>
                  <a:tcPr marT="45714" marB="45714"/>
                </a:tc>
              </a:tr>
              <a:tr h="640062">
                <a:tc>
                  <a:txBody>
                    <a:bodyPr/>
                    <a:lstStyle/>
                    <a:p>
                      <a:r>
                        <a:rPr lang="en-US" sz="1800" dirty="0" smtClean="0"/>
                        <a:t>Covered</a:t>
                      </a:r>
                      <a:r>
                        <a:rPr lang="en-US" sz="1800" baseline="0" dirty="0" smtClean="0"/>
                        <a:t> by workplace safety, employment and anti-discrimination laws</a:t>
                      </a:r>
                      <a:endParaRPr lang="en-US" sz="1800" dirty="0"/>
                    </a:p>
                  </a:txBody>
                  <a:tcPr marT="45714" marB="45714"/>
                </a:tc>
                <a:tc>
                  <a:txBody>
                    <a:bodyPr/>
                    <a:lstStyle/>
                    <a:p>
                      <a:r>
                        <a:rPr lang="en-US" sz="1800" dirty="0" smtClean="0"/>
                        <a:t>Not protected by employment anti-discrimination and workplace</a:t>
                      </a:r>
                      <a:r>
                        <a:rPr lang="en-US" sz="1800" baseline="0" dirty="0" smtClean="0"/>
                        <a:t> safety laws</a:t>
                      </a:r>
                      <a:endParaRPr lang="en-US" sz="1800" dirty="0"/>
                    </a:p>
                  </a:txBody>
                  <a:tcPr marT="45714" marB="45714"/>
                </a:tc>
              </a:tr>
              <a:tr h="370789">
                <a:tc>
                  <a:txBody>
                    <a:bodyPr/>
                    <a:lstStyle/>
                    <a:p>
                      <a:r>
                        <a:rPr lang="en-US" sz="1800" dirty="0" smtClean="0"/>
                        <a:t>Pays</a:t>
                      </a:r>
                      <a:r>
                        <a:rPr lang="en-US" sz="1800" baseline="0" dirty="0" smtClean="0"/>
                        <a:t> Social Security and Medicare</a:t>
                      </a:r>
                      <a:endParaRPr lang="en-US" sz="1800" dirty="0"/>
                    </a:p>
                  </a:txBody>
                  <a:tcPr marT="45714" marB="45714"/>
                </a:tc>
                <a:tc>
                  <a:txBody>
                    <a:bodyPr/>
                    <a:lstStyle/>
                    <a:p>
                      <a:r>
                        <a:rPr lang="en-US" sz="1800" dirty="0" smtClean="0"/>
                        <a:t>Pays self-employment</a:t>
                      </a:r>
                      <a:r>
                        <a:rPr lang="en-US" sz="1800" baseline="0" dirty="0" smtClean="0"/>
                        <a:t> taxes</a:t>
                      </a:r>
                      <a:endParaRPr lang="en-US" sz="1800" dirty="0"/>
                    </a:p>
                  </a:txBody>
                  <a:tcPr marT="45714" marB="45714"/>
                </a:tc>
              </a:tr>
              <a:tr h="640062">
                <a:tc>
                  <a:txBody>
                    <a:bodyPr/>
                    <a:lstStyle/>
                    <a:p>
                      <a:r>
                        <a:rPr lang="en-US" sz="1800" dirty="0" smtClean="0"/>
                        <a:t>Covered by worker’s compensation benefits</a:t>
                      </a:r>
                      <a:endParaRPr lang="en-US" sz="1800" dirty="0"/>
                    </a:p>
                  </a:txBody>
                  <a:tcPr marT="45714" marB="45714"/>
                </a:tc>
                <a:tc>
                  <a:txBody>
                    <a:bodyPr/>
                    <a:lstStyle/>
                    <a:p>
                      <a:r>
                        <a:rPr lang="en-US" sz="1800" dirty="0" smtClean="0"/>
                        <a:t>Not eligible for worker’s compensation</a:t>
                      </a:r>
                      <a:r>
                        <a:rPr lang="en-US" sz="1800" baseline="0" dirty="0" smtClean="0"/>
                        <a:t> benefits</a:t>
                      </a:r>
                      <a:endParaRPr lang="en-US" sz="1800" dirty="0"/>
                    </a:p>
                  </a:txBody>
                  <a:tcPr marT="45714" marB="45714"/>
                </a:tc>
              </a:tr>
            </a:tbl>
          </a:graphicData>
        </a:graphic>
      </p:graphicFrame>
    </p:spTree>
    <p:extLst>
      <p:ext uri="{BB962C8B-B14F-4D97-AF65-F5344CB8AC3E}">
        <p14:creationId xmlns:p14="http://schemas.microsoft.com/office/powerpoint/2010/main" val="461488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Employee vs. Independent Contractor</a:t>
            </a:r>
          </a:p>
        </p:txBody>
      </p:sp>
      <p:sp>
        <p:nvSpPr>
          <p:cNvPr id="19459" name="Content Placeholder 2"/>
          <p:cNvSpPr>
            <a:spLocks noGrp="1"/>
          </p:cNvSpPr>
          <p:nvPr>
            <p:ph idx="1"/>
          </p:nvPr>
        </p:nvSpPr>
        <p:spPr/>
        <p:txBody>
          <a:bodyPr/>
          <a:lstStyle/>
          <a:p>
            <a:r>
              <a:rPr lang="en-US" altLang="en-US" dirty="0" smtClean="0"/>
              <a:t>Why does it matter?</a:t>
            </a:r>
          </a:p>
          <a:p>
            <a:pPr lvl="1"/>
            <a:r>
              <a:rPr lang="en-US" altLang="en-US" dirty="0" smtClean="0"/>
              <a:t>Payroll tax liability</a:t>
            </a:r>
          </a:p>
          <a:p>
            <a:pPr lvl="1"/>
            <a:r>
              <a:rPr lang="en-US" altLang="en-US" dirty="0" smtClean="0"/>
              <a:t>Employee benefit reporting</a:t>
            </a:r>
          </a:p>
          <a:p>
            <a:pPr lvl="1"/>
            <a:r>
              <a:rPr lang="en-US" altLang="en-US" dirty="0" smtClean="0"/>
              <a:t>1099 responsibility</a:t>
            </a:r>
          </a:p>
          <a:p>
            <a:endParaRPr lang="en-US" altLang="en-US" dirty="0" smtClean="0"/>
          </a:p>
        </p:txBody>
      </p:sp>
    </p:spTree>
    <p:extLst>
      <p:ext uri="{BB962C8B-B14F-4D97-AF65-F5344CB8AC3E}">
        <p14:creationId xmlns:p14="http://schemas.microsoft.com/office/powerpoint/2010/main" val="3229580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Question #1</a:t>
            </a:r>
            <a:br>
              <a:rPr lang="en-US" altLang="en-US" dirty="0" smtClean="0"/>
            </a:br>
            <a:r>
              <a:rPr lang="en-US" altLang="en-US" dirty="0" smtClean="0"/>
              <a:t>Employee or Independent Contractor:</a:t>
            </a:r>
          </a:p>
        </p:txBody>
      </p:sp>
      <p:sp>
        <p:nvSpPr>
          <p:cNvPr id="20483" name="Content Placeholder 2"/>
          <p:cNvSpPr>
            <a:spLocks noGrp="1"/>
          </p:cNvSpPr>
          <p:nvPr>
            <p:ph idx="1"/>
          </p:nvPr>
        </p:nvSpPr>
        <p:spPr>
          <a:xfrm>
            <a:off x="457200" y="1609725"/>
            <a:ext cx="8229600" cy="4714875"/>
          </a:xfrm>
        </p:spPr>
        <p:txBody>
          <a:bodyPr/>
          <a:lstStyle/>
          <a:p>
            <a:pPr marL="0" indent="0">
              <a:buNone/>
            </a:pPr>
            <a:r>
              <a:rPr lang="en-US" altLang="en-US" dirty="0" smtClean="0"/>
              <a:t>Paul works 25 hours per week at XYZ Social Service as a driver picking up donated clothing. He uses his own truck, but he is reimbursed for fuel costs. Paul is paid an hourly wage and reimbursed for the cost of his lunch while on the road. Paul is eligible for coverage under the company’s health insurance plan and he receives one week of paid vacation annually. The shipping department tells Paul where and when the deliveries need to be made, so his schedule revolves around that information.</a:t>
            </a:r>
          </a:p>
        </p:txBody>
      </p:sp>
    </p:spTree>
    <p:extLst>
      <p:ext uri="{BB962C8B-B14F-4D97-AF65-F5344CB8AC3E}">
        <p14:creationId xmlns:p14="http://schemas.microsoft.com/office/powerpoint/2010/main" val="271918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Question #1</a:t>
            </a:r>
            <a:br>
              <a:rPr lang="en-US" altLang="en-US" dirty="0" smtClean="0"/>
            </a:br>
            <a:r>
              <a:rPr lang="en-US" altLang="en-US" dirty="0" smtClean="0"/>
              <a:t>Employee or Independent Contractor:</a:t>
            </a:r>
          </a:p>
        </p:txBody>
      </p:sp>
      <p:sp>
        <p:nvSpPr>
          <p:cNvPr id="3" name="Content Placeholder 2"/>
          <p:cNvSpPr>
            <a:spLocks noGrp="1"/>
          </p:cNvSpPr>
          <p:nvPr>
            <p:ph idx="1"/>
          </p:nvPr>
        </p:nvSpPr>
        <p:spPr/>
        <p:txBody>
          <a:bodyPr/>
          <a:lstStyle/>
          <a:p>
            <a:pPr marL="0" indent="0">
              <a:buFontTx/>
              <a:buNone/>
              <a:defRPr/>
            </a:pPr>
            <a:endParaRPr lang="en-US" dirty="0" smtClean="0"/>
          </a:p>
          <a:p>
            <a:pPr marL="0" indent="0">
              <a:buFontTx/>
              <a:buNone/>
              <a:defRPr/>
            </a:pPr>
            <a:endParaRPr lang="en-US" dirty="0"/>
          </a:p>
          <a:p>
            <a:pPr marL="514350" indent="-514350">
              <a:buFontTx/>
              <a:buAutoNum type="alphaUcPeriod"/>
              <a:defRPr/>
            </a:pPr>
            <a:r>
              <a:rPr lang="en-US" dirty="0" smtClean="0"/>
              <a:t>Employee – W-2</a:t>
            </a:r>
          </a:p>
          <a:p>
            <a:pPr marL="514350" indent="-514350">
              <a:buFontTx/>
              <a:buAutoNum type="alphaUcPeriod"/>
              <a:defRPr/>
            </a:pPr>
            <a:endParaRPr lang="en-US" dirty="0" smtClean="0"/>
          </a:p>
          <a:p>
            <a:pPr marL="514350" indent="-514350">
              <a:buFontTx/>
              <a:buAutoNum type="alphaUcPeriod"/>
              <a:defRPr/>
            </a:pPr>
            <a:r>
              <a:rPr lang="en-US" dirty="0" smtClean="0"/>
              <a:t>Independent Contractor  - 1099</a:t>
            </a:r>
            <a:endParaRPr lang="en-US" dirty="0"/>
          </a:p>
        </p:txBody>
      </p:sp>
    </p:spTree>
    <p:extLst>
      <p:ext uri="{BB962C8B-B14F-4D97-AF65-F5344CB8AC3E}">
        <p14:creationId xmlns:p14="http://schemas.microsoft.com/office/powerpoint/2010/main" val="4009445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Question #2 </a:t>
            </a:r>
            <a:br>
              <a:rPr lang="en-US" altLang="en-US" dirty="0" smtClean="0"/>
            </a:br>
            <a:r>
              <a:rPr lang="en-US" altLang="en-US" dirty="0" smtClean="0"/>
              <a:t>Employee or Independent Contractor:</a:t>
            </a:r>
          </a:p>
        </p:txBody>
      </p:sp>
      <p:sp>
        <p:nvSpPr>
          <p:cNvPr id="22531" name="Content Placeholder 2"/>
          <p:cNvSpPr>
            <a:spLocks noGrp="1"/>
          </p:cNvSpPr>
          <p:nvPr>
            <p:ph idx="1"/>
          </p:nvPr>
        </p:nvSpPr>
        <p:spPr>
          <a:xfrm>
            <a:off x="457200" y="1619250"/>
            <a:ext cx="8229600" cy="4724400"/>
          </a:xfrm>
        </p:spPr>
        <p:txBody>
          <a:bodyPr/>
          <a:lstStyle/>
          <a:p>
            <a:pPr marL="0" indent="0">
              <a:buNone/>
            </a:pPr>
            <a:r>
              <a:rPr lang="en-US" altLang="en-US" dirty="0" smtClean="0"/>
              <a:t>Mary works as an accountant for Nonprofit 101, Inc. on an as-needed basis. When the company calls her, she determines which days she works, where she works, and she uses her own equipment. She invoices the company when she is finished and she determines how and when she is paid. Mary also works for many other companies and represents herself in the public as an independent accountant.</a:t>
            </a:r>
          </a:p>
        </p:txBody>
      </p:sp>
    </p:spTree>
    <p:extLst>
      <p:ext uri="{BB962C8B-B14F-4D97-AF65-F5344CB8AC3E}">
        <p14:creationId xmlns:p14="http://schemas.microsoft.com/office/powerpoint/2010/main" val="3650892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Question #2</a:t>
            </a:r>
            <a:br>
              <a:rPr lang="en-US" altLang="en-US" dirty="0" smtClean="0"/>
            </a:br>
            <a:r>
              <a:rPr lang="en-US" altLang="en-US" dirty="0" smtClean="0"/>
              <a:t>Employee or Independent Contractor:</a:t>
            </a:r>
          </a:p>
        </p:txBody>
      </p:sp>
      <p:sp>
        <p:nvSpPr>
          <p:cNvPr id="3" name="Content Placeholder 2"/>
          <p:cNvSpPr>
            <a:spLocks noGrp="1"/>
          </p:cNvSpPr>
          <p:nvPr>
            <p:ph idx="1"/>
          </p:nvPr>
        </p:nvSpPr>
        <p:spPr/>
        <p:txBody>
          <a:bodyPr/>
          <a:lstStyle/>
          <a:p>
            <a:pPr marL="0" indent="0">
              <a:buFontTx/>
              <a:buNone/>
              <a:defRPr/>
            </a:pPr>
            <a:endParaRPr lang="en-US" dirty="0" smtClean="0"/>
          </a:p>
          <a:p>
            <a:pPr marL="0" indent="0">
              <a:buFontTx/>
              <a:buNone/>
              <a:defRPr/>
            </a:pPr>
            <a:endParaRPr lang="en-US" dirty="0"/>
          </a:p>
          <a:p>
            <a:pPr marL="514350" indent="-514350">
              <a:buFontTx/>
              <a:buAutoNum type="alphaUcPeriod"/>
              <a:defRPr/>
            </a:pPr>
            <a:r>
              <a:rPr lang="en-US" dirty="0" smtClean="0"/>
              <a:t>Employee – W-2</a:t>
            </a:r>
          </a:p>
          <a:p>
            <a:pPr marL="514350" indent="-514350">
              <a:buFontTx/>
              <a:buAutoNum type="alphaUcPeriod"/>
              <a:defRPr/>
            </a:pPr>
            <a:endParaRPr lang="en-US" dirty="0" smtClean="0"/>
          </a:p>
          <a:p>
            <a:pPr marL="514350" indent="-514350">
              <a:buFontTx/>
              <a:buAutoNum type="alphaUcPeriod"/>
              <a:defRPr/>
            </a:pPr>
            <a:r>
              <a:rPr lang="en-US" dirty="0" smtClean="0"/>
              <a:t>Independent Contractor  - 1099</a:t>
            </a:r>
            <a:endParaRPr lang="en-US" dirty="0"/>
          </a:p>
        </p:txBody>
      </p:sp>
    </p:spTree>
    <p:extLst>
      <p:ext uri="{BB962C8B-B14F-4D97-AF65-F5344CB8AC3E}">
        <p14:creationId xmlns:p14="http://schemas.microsoft.com/office/powerpoint/2010/main" val="2497686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019800" cy="1470025"/>
          </a:xfrm>
        </p:spPr>
        <p:txBody>
          <a:bodyPr/>
          <a:lstStyle/>
          <a:p>
            <a:r>
              <a:rPr lang="en-US" dirty="0" smtClean="0"/>
              <a:t>1099 Overview</a:t>
            </a:r>
            <a:endParaRPr lang="en-US" dirty="0"/>
          </a:p>
        </p:txBody>
      </p:sp>
    </p:spTree>
    <p:extLst>
      <p:ext uri="{BB962C8B-B14F-4D97-AF65-F5344CB8AC3E}">
        <p14:creationId xmlns:p14="http://schemas.microsoft.com/office/powerpoint/2010/main" val="1762888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Why  1099?</a:t>
            </a:r>
          </a:p>
        </p:txBody>
      </p:sp>
      <p:sp>
        <p:nvSpPr>
          <p:cNvPr id="25603" name="Content Placeholder 2"/>
          <p:cNvSpPr>
            <a:spLocks noGrp="1"/>
          </p:cNvSpPr>
          <p:nvPr>
            <p:ph idx="1"/>
          </p:nvPr>
        </p:nvSpPr>
        <p:spPr/>
        <p:txBody>
          <a:bodyPr/>
          <a:lstStyle/>
          <a:p>
            <a:r>
              <a:rPr lang="en-US" altLang="en-US" dirty="0" smtClean="0"/>
              <a:t>1099 reporting provides two important functions</a:t>
            </a:r>
          </a:p>
          <a:p>
            <a:pPr lvl="1"/>
            <a:r>
              <a:rPr lang="en-US" altLang="en-US" dirty="0" smtClean="0"/>
              <a:t>Notifies the IRS of payments made to vendors</a:t>
            </a:r>
          </a:p>
          <a:p>
            <a:pPr lvl="1"/>
            <a:r>
              <a:rPr lang="en-US" altLang="en-US" dirty="0" smtClean="0"/>
              <a:t>Provides notice to the vendor of total annual payments</a:t>
            </a:r>
          </a:p>
          <a:p>
            <a:r>
              <a:rPr lang="en-US" altLang="en-US" dirty="0" smtClean="0"/>
              <a:t>Any entity conducting a trade or business is required to issue Form 1099</a:t>
            </a:r>
          </a:p>
          <a:p>
            <a:pPr lvl="1"/>
            <a:r>
              <a:rPr lang="en-US" altLang="en-US" dirty="0" smtClean="0"/>
              <a:t>Individuals/Sole Proprietor</a:t>
            </a:r>
          </a:p>
          <a:p>
            <a:pPr lvl="1"/>
            <a:r>
              <a:rPr lang="en-US" altLang="en-US" dirty="0" smtClean="0"/>
              <a:t>Corporations</a:t>
            </a:r>
          </a:p>
          <a:p>
            <a:pPr lvl="1"/>
            <a:r>
              <a:rPr lang="en-US" altLang="en-US" dirty="0" smtClean="0"/>
              <a:t>Partnerships </a:t>
            </a:r>
          </a:p>
          <a:p>
            <a:pPr lvl="1"/>
            <a:r>
              <a:rPr lang="en-US" altLang="en-US" dirty="0" smtClean="0"/>
              <a:t>Nonprofit organizations</a:t>
            </a:r>
          </a:p>
          <a:p>
            <a:pPr lvl="1"/>
            <a:r>
              <a:rPr lang="en-US" altLang="en-US" dirty="0" smtClean="0"/>
              <a:t>Estates/Trusts</a:t>
            </a:r>
          </a:p>
          <a:p>
            <a:pPr>
              <a:buFontTx/>
              <a:buNone/>
            </a:pPr>
            <a:endParaRPr lang="en-US" altLang="en-US" dirty="0" smtClean="0"/>
          </a:p>
        </p:txBody>
      </p:sp>
    </p:spTree>
    <p:extLst>
      <p:ext uri="{BB962C8B-B14F-4D97-AF65-F5344CB8AC3E}">
        <p14:creationId xmlns:p14="http://schemas.microsoft.com/office/powerpoint/2010/main" val="2536166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Disclaimers</a:t>
            </a:r>
            <a:endParaRPr lang="en-US" dirty="0"/>
          </a:p>
        </p:txBody>
      </p:sp>
      <p:sp>
        <p:nvSpPr>
          <p:cNvPr id="3" name="Content Placeholder 2"/>
          <p:cNvSpPr>
            <a:spLocks noGrp="1"/>
          </p:cNvSpPr>
          <p:nvPr>
            <p:ph idx="1"/>
          </p:nvPr>
        </p:nvSpPr>
        <p:spPr/>
        <p:txBody>
          <a:bodyPr/>
          <a:lstStyle/>
          <a:p>
            <a:pPr marL="0" indent="0">
              <a:buNone/>
            </a:pPr>
            <a:r>
              <a:rPr lang="en-US" sz="2400" i="1" dirty="0"/>
              <a:t>The information contained herein is general in nature and is not intended, and should not be construed, as legal, accounting, or tax advice or opinion provided by CliftonLarsonAllen LLP to the user. The user also is cautioned that this material may not be applicable to, or suitable for, the user’s specific circumstances or needs, and may require consideration of non-tax and other tax factors if any action is to be contemplated. The user should contact his or her CliftonLarsonAllen LLP or other tax professional prior to taking any action based upon this information. CliftonLarsonAllen LLP assumes no obligation to inform the user of any changes in tax laws or other factors that could affect the information contained herein.</a:t>
            </a:r>
            <a:endParaRPr lang="en-US" sz="2400" dirty="0"/>
          </a:p>
          <a:p>
            <a:pPr marL="0" indent="0">
              <a:buNone/>
            </a:pPr>
            <a:endParaRPr lang="en-US"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2</a:t>
            </a:fld>
            <a:endParaRPr lang="en-US" dirty="0"/>
          </a:p>
        </p:txBody>
      </p:sp>
    </p:spTree>
    <p:extLst>
      <p:ext uri="{BB962C8B-B14F-4D97-AF65-F5344CB8AC3E}">
        <p14:creationId xmlns:p14="http://schemas.microsoft.com/office/powerpoint/2010/main" val="1382137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Examples of Reportable Payments</a:t>
            </a:r>
          </a:p>
        </p:txBody>
      </p:sp>
      <p:sp>
        <p:nvSpPr>
          <p:cNvPr id="26627" name="Content Placeholder 2"/>
          <p:cNvSpPr>
            <a:spLocks noGrp="1"/>
          </p:cNvSpPr>
          <p:nvPr>
            <p:ph idx="1"/>
          </p:nvPr>
        </p:nvSpPr>
        <p:spPr/>
        <p:txBody>
          <a:bodyPr/>
          <a:lstStyle/>
          <a:p>
            <a:r>
              <a:rPr lang="en-US" altLang="en-US" sz="2400" dirty="0" smtClean="0"/>
              <a:t>Entities must file 1099’s if they have paid:</a:t>
            </a:r>
          </a:p>
          <a:p>
            <a:pPr lvl="1"/>
            <a:r>
              <a:rPr lang="en-US" altLang="en-US" sz="2000" dirty="0" smtClean="0"/>
              <a:t>$10 or more in royalties or dividends</a:t>
            </a:r>
          </a:p>
          <a:p>
            <a:pPr lvl="1"/>
            <a:r>
              <a:rPr lang="en-US" altLang="en-US" sz="2000" dirty="0" smtClean="0"/>
              <a:t>$600 or more in: </a:t>
            </a:r>
          </a:p>
          <a:p>
            <a:pPr lvl="2"/>
            <a:r>
              <a:rPr lang="en-US" altLang="en-US" sz="1800" dirty="0" smtClean="0"/>
              <a:t>Rents</a:t>
            </a:r>
          </a:p>
          <a:p>
            <a:pPr lvl="3"/>
            <a:r>
              <a:rPr lang="en-US" altLang="en-US" sz="1600" dirty="0" smtClean="0"/>
              <a:t>Office space</a:t>
            </a:r>
          </a:p>
          <a:p>
            <a:pPr lvl="3"/>
            <a:r>
              <a:rPr lang="en-US" altLang="en-US" sz="1600" dirty="0" smtClean="0"/>
              <a:t>Parking space</a:t>
            </a:r>
          </a:p>
          <a:p>
            <a:pPr lvl="3"/>
            <a:r>
              <a:rPr lang="en-US" altLang="en-US" sz="1600" dirty="0" smtClean="0"/>
              <a:t>Equipment</a:t>
            </a:r>
          </a:p>
          <a:p>
            <a:pPr lvl="2"/>
            <a:r>
              <a:rPr lang="en-US" altLang="en-US" sz="1800" dirty="0" smtClean="0"/>
              <a:t>Non-employee compensation (services)</a:t>
            </a:r>
          </a:p>
          <a:p>
            <a:pPr lvl="3"/>
            <a:r>
              <a:rPr lang="en-US" altLang="en-US" sz="1600" dirty="0" smtClean="0"/>
              <a:t>Advertising				</a:t>
            </a:r>
          </a:p>
          <a:p>
            <a:pPr lvl="3"/>
            <a:r>
              <a:rPr lang="en-US" altLang="en-US" sz="1600" dirty="0" smtClean="0"/>
              <a:t>Custodial/maintenance</a:t>
            </a:r>
          </a:p>
          <a:p>
            <a:pPr lvl="3"/>
            <a:r>
              <a:rPr lang="en-US" altLang="en-US" sz="1600" dirty="0" smtClean="0"/>
              <a:t>Professional fees</a:t>
            </a:r>
          </a:p>
          <a:p>
            <a:pPr lvl="3"/>
            <a:r>
              <a:rPr lang="en-US" altLang="en-US" sz="1600" dirty="0" smtClean="0"/>
              <a:t>Appraisers</a:t>
            </a:r>
          </a:p>
          <a:p>
            <a:pPr lvl="1"/>
            <a:r>
              <a:rPr lang="en-US" altLang="en-US" sz="2000" dirty="0" smtClean="0"/>
              <a:t>Remember that Medical, healthcare payments and attorneys fees must be reported on 1099 even if they are a corporation</a:t>
            </a:r>
          </a:p>
          <a:p>
            <a:pPr lvl="1"/>
            <a:endParaRPr lang="en-US" altLang="en-US" sz="2000" dirty="0" smtClean="0"/>
          </a:p>
        </p:txBody>
      </p:sp>
    </p:spTree>
    <p:extLst>
      <p:ext uri="{BB962C8B-B14F-4D97-AF65-F5344CB8AC3E}">
        <p14:creationId xmlns:p14="http://schemas.microsoft.com/office/powerpoint/2010/main" val="2593839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Non-Reportable Payments</a:t>
            </a:r>
          </a:p>
        </p:txBody>
      </p:sp>
      <p:sp>
        <p:nvSpPr>
          <p:cNvPr id="27651" name="Content Placeholder 2"/>
          <p:cNvSpPr>
            <a:spLocks noGrp="1"/>
          </p:cNvSpPr>
          <p:nvPr>
            <p:ph idx="1"/>
          </p:nvPr>
        </p:nvSpPr>
        <p:spPr/>
        <p:txBody>
          <a:bodyPr/>
          <a:lstStyle/>
          <a:p>
            <a:r>
              <a:rPr lang="en-US" altLang="en-US" dirty="0" smtClean="0"/>
              <a:t>Do </a:t>
            </a:r>
            <a:r>
              <a:rPr lang="en-US" altLang="en-US" b="1" dirty="0" smtClean="0"/>
              <a:t>not</a:t>
            </a:r>
            <a:r>
              <a:rPr lang="en-US" altLang="en-US" dirty="0" smtClean="0"/>
              <a:t> issue 1099’s for:</a:t>
            </a:r>
          </a:p>
          <a:p>
            <a:pPr marL="914400" lvl="1" indent="-457200">
              <a:buFont typeface="Calibri" pitchFamily="34" charset="0"/>
              <a:buAutoNum type="arabicPeriod"/>
            </a:pPr>
            <a:r>
              <a:rPr lang="en-US" altLang="en-US" dirty="0" smtClean="0"/>
              <a:t>Payments to employees (e.g., fringe benefits, travel reimbursements, bonuses, spiff, etc.)</a:t>
            </a:r>
          </a:p>
          <a:p>
            <a:pPr marL="914400" lvl="1" indent="-457200">
              <a:buFont typeface="Calibri" pitchFamily="34" charset="0"/>
              <a:buAutoNum type="arabicPeriod"/>
            </a:pPr>
            <a:r>
              <a:rPr lang="en-US" altLang="en-US" dirty="0" smtClean="0"/>
              <a:t>Products/Inventory</a:t>
            </a:r>
          </a:p>
          <a:p>
            <a:pPr marL="914400" lvl="1" indent="-457200">
              <a:buFont typeface="Calibri" pitchFamily="34" charset="0"/>
              <a:buAutoNum type="arabicPeriod"/>
            </a:pPr>
            <a:r>
              <a:rPr lang="en-US" altLang="en-US" dirty="0" smtClean="0"/>
              <a:t>Workmen’s compensation</a:t>
            </a:r>
          </a:p>
          <a:p>
            <a:pPr marL="914400" lvl="1" indent="-457200">
              <a:buFont typeface="Calibri" pitchFamily="34" charset="0"/>
              <a:buAutoNum type="arabicPeriod"/>
            </a:pPr>
            <a:r>
              <a:rPr lang="en-US" altLang="en-US" dirty="0" smtClean="0"/>
              <a:t>Storage</a:t>
            </a:r>
          </a:p>
          <a:p>
            <a:pPr marL="914400" lvl="1" indent="-457200">
              <a:buFont typeface="Calibri" pitchFamily="34" charset="0"/>
              <a:buAutoNum type="arabicPeriod"/>
            </a:pPr>
            <a:r>
              <a:rPr lang="en-US" altLang="en-US" dirty="0" smtClean="0"/>
              <a:t>Utilities</a:t>
            </a:r>
          </a:p>
          <a:p>
            <a:pPr marL="914400" lvl="1" indent="-457200">
              <a:buFont typeface="Calibri" pitchFamily="34" charset="0"/>
              <a:buAutoNum type="arabicPeriod"/>
            </a:pPr>
            <a:r>
              <a:rPr lang="en-US" altLang="en-US" dirty="0" smtClean="0"/>
              <a:t>Payments to governmental agencies</a:t>
            </a:r>
          </a:p>
          <a:p>
            <a:pPr marL="914400" lvl="1" indent="-457200">
              <a:buFont typeface="Calibri" pitchFamily="34" charset="0"/>
              <a:buAutoNum type="arabicPeriod"/>
            </a:pPr>
            <a:r>
              <a:rPr lang="en-US" altLang="en-US" dirty="0" smtClean="0"/>
              <a:t>Corporations</a:t>
            </a:r>
          </a:p>
          <a:p>
            <a:pPr marL="914400" lvl="1" indent="-457200">
              <a:buFont typeface="Calibri" pitchFamily="34" charset="0"/>
              <a:buAutoNum type="arabicPeriod"/>
            </a:pPr>
            <a:r>
              <a:rPr lang="en-US" altLang="en-US" dirty="0" smtClean="0"/>
              <a:t>Debt payments</a:t>
            </a:r>
          </a:p>
        </p:txBody>
      </p:sp>
    </p:spTree>
    <p:extLst>
      <p:ext uri="{BB962C8B-B14F-4D97-AF65-F5344CB8AC3E}">
        <p14:creationId xmlns:p14="http://schemas.microsoft.com/office/powerpoint/2010/main" val="4112132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229600" cy="838200"/>
          </a:xfrm>
        </p:spPr>
        <p:txBody>
          <a:bodyPr/>
          <a:lstStyle/>
          <a:p>
            <a:r>
              <a:rPr lang="en-US" altLang="en-US" dirty="0" smtClean="0"/>
              <a:t>1099 Forms</a:t>
            </a:r>
          </a:p>
        </p:txBody>
      </p:sp>
      <p:sp>
        <p:nvSpPr>
          <p:cNvPr id="28675" name="Content Placeholder 2"/>
          <p:cNvSpPr>
            <a:spLocks noGrp="1"/>
          </p:cNvSpPr>
          <p:nvPr>
            <p:ph idx="1"/>
          </p:nvPr>
        </p:nvSpPr>
        <p:spPr>
          <a:xfrm>
            <a:off x="457200" y="914400"/>
            <a:ext cx="8229600" cy="4876800"/>
          </a:xfrm>
        </p:spPr>
        <p:txBody>
          <a:bodyPr/>
          <a:lstStyle/>
          <a:p>
            <a:r>
              <a:rPr lang="en-US" altLang="en-US" dirty="0" smtClean="0"/>
              <a:t>1099-MISC: Miscellaneous Income</a:t>
            </a:r>
          </a:p>
          <a:p>
            <a:r>
              <a:rPr lang="en-US" altLang="en-US" dirty="0" smtClean="0"/>
              <a:t>1099-INT: Interest Income</a:t>
            </a:r>
          </a:p>
          <a:p>
            <a:r>
              <a:rPr lang="en-US" altLang="en-US" dirty="0" smtClean="0"/>
              <a:t>1099-DIV: Dividends and Distributions</a:t>
            </a:r>
          </a:p>
          <a:p>
            <a:r>
              <a:rPr lang="en-US" altLang="en-US" dirty="0" smtClean="0"/>
              <a:t>1099-C: Cancellation of Debt</a:t>
            </a:r>
          </a:p>
          <a:p>
            <a:r>
              <a:rPr lang="en-US" altLang="en-US" dirty="0" smtClean="0"/>
              <a:t>1099-R: Distribution from Pensions, Annuities, Retirement Plans, IRAs, or Insurance Contracts</a:t>
            </a:r>
          </a:p>
          <a:p>
            <a:r>
              <a:rPr lang="en-US" altLang="en-US" dirty="0" smtClean="0"/>
              <a:t>1099-S: Proceeds from Real Estate Transactions</a:t>
            </a:r>
          </a:p>
          <a:p>
            <a:r>
              <a:rPr lang="en-US" altLang="en-US" dirty="0" smtClean="0"/>
              <a:t>1099-G: Government Payments</a:t>
            </a:r>
          </a:p>
          <a:p>
            <a:r>
              <a:rPr lang="en-US" altLang="en-US" dirty="0" smtClean="0"/>
              <a:t>1099-LTC: Long Term Care Benefits</a:t>
            </a:r>
          </a:p>
          <a:p>
            <a:r>
              <a:rPr lang="en-US" altLang="en-US" dirty="0" smtClean="0"/>
              <a:t>Others: CAP, OID, PATR, SA, 1042-S, SSA-1099,  1098-T</a:t>
            </a:r>
          </a:p>
        </p:txBody>
      </p:sp>
      <p:sp>
        <p:nvSpPr>
          <p:cNvPr id="28676" name="Slide Number Placeholder 3"/>
          <p:cNvSpPr>
            <a:spLocks noGrp="1"/>
          </p:cNvSpPr>
          <p:nvPr>
            <p:ph type="sldNum" sz="quarter" idx="4"/>
          </p:nvPr>
        </p:nvSpPr>
        <p:spPr bwMode="auto">
          <a:xfrm>
            <a:off x="8686800" y="6540500"/>
            <a:ext cx="6858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spcBef>
                <a:spcPct val="20000"/>
              </a:spcBef>
              <a:buChar char="•"/>
              <a:defRPr sz="2800">
                <a:solidFill>
                  <a:srgbClr val="413000"/>
                </a:solidFill>
                <a:latin typeface="Calibri" pitchFamily="34" charset="0"/>
                <a:ea typeface="Calibri" pitchFamily="34" charset="0"/>
                <a:cs typeface="Calibri" pitchFamily="34" charset="0"/>
              </a:defRPr>
            </a:lvl1pPr>
            <a:lvl2pPr marL="742950" indent="-285750" eaLnBrk="0" hangingPunct="0">
              <a:spcBef>
                <a:spcPct val="20000"/>
              </a:spcBef>
              <a:buChar char="–"/>
              <a:defRPr sz="2400">
                <a:solidFill>
                  <a:srgbClr val="413000"/>
                </a:solidFill>
                <a:latin typeface="Calibri" pitchFamily="34" charset="0"/>
                <a:ea typeface="Calibri" pitchFamily="34" charset="0"/>
                <a:cs typeface="Calibri" pitchFamily="34" charset="0"/>
              </a:defRPr>
            </a:lvl2pPr>
            <a:lvl3pPr marL="1143000" indent="-228600" eaLnBrk="0" hangingPunct="0">
              <a:spcBef>
                <a:spcPct val="20000"/>
              </a:spcBef>
              <a:buSzPct val="85000"/>
              <a:buFont typeface="Arial Narrow" pitchFamily="34" charset="0"/>
              <a:buChar char="◊"/>
              <a:defRPr sz="2000">
                <a:solidFill>
                  <a:srgbClr val="413000"/>
                </a:solidFill>
                <a:latin typeface="Calibri" pitchFamily="34" charset="0"/>
                <a:ea typeface="Calibri" pitchFamily="34" charset="0"/>
                <a:cs typeface="Calibri" pitchFamily="34" charset="0"/>
              </a:defRPr>
            </a:lvl3pPr>
            <a:lvl4pPr marL="1600200" indent="-228600" eaLnBrk="0" hangingPunct="0">
              <a:spcBef>
                <a:spcPct val="20000"/>
              </a:spcBef>
              <a:buChar char="•"/>
              <a:defRPr>
                <a:solidFill>
                  <a:srgbClr val="413000"/>
                </a:solidFill>
                <a:latin typeface="Calibri" pitchFamily="34" charset="0"/>
                <a:ea typeface="Calibri" pitchFamily="34" charset="0"/>
                <a:cs typeface="Calibri" pitchFamily="34" charset="0"/>
              </a:defRPr>
            </a:lvl4pPr>
            <a:lvl5pPr marL="2057400" indent="-228600" eaLnBrk="0" hangingPunct="0">
              <a:spcBef>
                <a:spcPct val="20000"/>
              </a:spcBef>
              <a:buFont typeface="Arial" charset="0"/>
              <a:buChar char="–"/>
              <a:defRPr>
                <a:solidFill>
                  <a:srgbClr val="413000"/>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9pPr>
          </a:lstStyle>
          <a:p>
            <a:pPr eaLnBrk="1" hangingPunct="1">
              <a:spcBef>
                <a:spcPct val="0"/>
              </a:spcBef>
              <a:buFontTx/>
              <a:buNone/>
            </a:pPr>
            <a:endParaRPr lang="en-US" altLang="en-US" sz="1100" dirty="0" smtClean="0">
              <a:solidFill>
                <a:srgbClr val="A04D1D"/>
              </a:solidFill>
              <a:latin typeface="Arial" charset="0"/>
              <a:ea typeface="ヒラギノ角ゴ Pro W3" pitchFamily="1" charset="-128"/>
            </a:endParaRPr>
          </a:p>
        </p:txBody>
      </p:sp>
    </p:spTree>
    <p:extLst>
      <p:ext uri="{BB962C8B-B14F-4D97-AF65-F5344CB8AC3E}">
        <p14:creationId xmlns:p14="http://schemas.microsoft.com/office/powerpoint/2010/main" val="3492892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dirty="0" smtClean="0"/>
          </a:p>
        </p:txBody>
      </p:sp>
      <p:pic>
        <p:nvPicPr>
          <p:cNvPr id="3" name="Content Placeholder 2"/>
          <p:cNvPicPr>
            <a:picLocks noGrp="1" noChangeAspect="1"/>
          </p:cNvPicPr>
          <p:nvPr>
            <p:ph idx="1"/>
          </p:nvPr>
        </p:nvPicPr>
        <p:blipFill>
          <a:blip r:embed="rId3"/>
          <a:stretch>
            <a:fillRect/>
          </a:stretch>
        </p:blipFill>
        <p:spPr>
          <a:xfrm>
            <a:off x="457200" y="420188"/>
            <a:ext cx="8229600" cy="5828211"/>
          </a:xfrm>
          <a:prstGeom prst="rect">
            <a:avLst/>
          </a:prstGeom>
        </p:spPr>
      </p:pic>
      <p:sp>
        <p:nvSpPr>
          <p:cNvPr id="29699"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spcBef>
                <a:spcPct val="20000"/>
              </a:spcBef>
              <a:buChar char="•"/>
              <a:defRPr sz="2800">
                <a:solidFill>
                  <a:srgbClr val="413000"/>
                </a:solidFill>
                <a:latin typeface="Calibri" pitchFamily="34" charset="0"/>
                <a:ea typeface="Calibri" pitchFamily="34" charset="0"/>
                <a:cs typeface="Calibri" pitchFamily="34" charset="0"/>
              </a:defRPr>
            </a:lvl1pPr>
            <a:lvl2pPr marL="742950" indent="-285750" eaLnBrk="0" hangingPunct="0">
              <a:spcBef>
                <a:spcPct val="20000"/>
              </a:spcBef>
              <a:buChar char="–"/>
              <a:defRPr sz="2400">
                <a:solidFill>
                  <a:srgbClr val="413000"/>
                </a:solidFill>
                <a:latin typeface="Calibri" pitchFamily="34" charset="0"/>
                <a:ea typeface="Calibri" pitchFamily="34" charset="0"/>
                <a:cs typeface="Calibri" pitchFamily="34" charset="0"/>
              </a:defRPr>
            </a:lvl2pPr>
            <a:lvl3pPr marL="1143000" indent="-228600" eaLnBrk="0" hangingPunct="0">
              <a:spcBef>
                <a:spcPct val="20000"/>
              </a:spcBef>
              <a:buSzPct val="85000"/>
              <a:buFont typeface="Arial Narrow" pitchFamily="34" charset="0"/>
              <a:buChar char="◊"/>
              <a:defRPr sz="2000">
                <a:solidFill>
                  <a:srgbClr val="413000"/>
                </a:solidFill>
                <a:latin typeface="Calibri" pitchFamily="34" charset="0"/>
                <a:ea typeface="Calibri" pitchFamily="34" charset="0"/>
                <a:cs typeface="Calibri" pitchFamily="34" charset="0"/>
              </a:defRPr>
            </a:lvl3pPr>
            <a:lvl4pPr marL="1600200" indent="-228600" eaLnBrk="0" hangingPunct="0">
              <a:spcBef>
                <a:spcPct val="20000"/>
              </a:spcBef>
              <a:buChar char="•"/>
              <a:defRPr>
                <a:solidFill>
                  <a:srgbClr val="413000"/>
                </a:solidFill>
                <a:latin typeface="Calibri" pitchFamily="34" charset="0"/>
                <a:ea typeface="Calibri" pitchFamily="34" charset="0"/>
                <a:cs typeface="Calibri" pitchFamily="34" charset="0"/>
              </a:defRPr>
            </a:lvl4pPr>
            <a:lvl5pPr marL="2057400" indent="-228600" eaLnBrk="0" hangingPunct="0">
              <a:spcBef>
                <a:spcPct val="20000"/>
              </a:spcBef>
              <a:buFont typeface="Arial" charset="0"/>
              <a:buChar char="–"/>
              <a:defRPr>
                <a:solidFill>
                  <a:srgbClr val="413000"/>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9pPr>
          </a:lstStyle>
          <a:p>
            <a:pPr eaLnBrk="1" hangingPunct="1">
              <a:spcBef>
                <a:spcPct val="0"/>
              </a:spcBef>
              <a:buFontTx/>
              <a:buNone/>
            </a:pPr>
            <a:endParaRPr lang="en-US" altLang="en-US" sz="1100" dirty="0" smtClean="0">
              <a:solidFill>
                <a:srgbClr val="A04D1D"/>
              </a:solidFill>
              <a:latin typeface="Arial" charset="0"/>
              <a:ea typeface="ヒラギノ角ゴ Pro W3" pitchFamily="1" charset="-128"/>
            </a:endParaRPr>
          </a:p>
        </p:txBody>
      </p:sp>
    </p:spTree>
    <p:extLst>
      <p:ext uri="{BB962C8B-B14F-4D97-AF65-F5344CB8AC3E}">
        <p14:creationId xmlns:p14="http://schemas.microsoft.com/office/powerpoint/2010/main" val="3030720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Who’s asking about 1099’s?</a:t>
            </a:r>
          </a:p>
        </p:txBody>
      </p:sp>
      <p:sp>
        <p:nvSpPr>
          <p:cNvPr id="2" name="Content Placeholder 1"/>
          <p:cNvSpPr>
            <a:spLocks noGrp="1"/>
          </p:cNvSpPr>
          <p:nvPr>
            <p:ph idx="1"/>
          </p:nvPr>
        </p:nvSpPr>
        <p:spPr/>
        <p:txBody>
          <a:bodyPr/>
          <a:lstStyle/>
          <a:p>
            <a:r>
              <a:rPr lang="en-US" dirty="0" smtClean="0"/>
              <a:t>Snapshot from 2017 Form 990</a:t>
            </a:r>
            <a:endParaRPr lang="en-US" dirty="0"/>
          </a:p>
        </p:txBody>
      </p:sp>
      <p:sp>
        <p:nvSpPr>
          <p:cNvPr id="29699"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spcBef>
                <a:spcPct val="20000"/>
              </a:spcBef>
              <a:buChar char="•"/>
              <a:defRPr sz="2800">
                <a:solidFill>
                  <a:srgbClr val="413000"/>
                </a:solidFill>
                <a:latin typeface="Calibri" pitchFamily="34" charset="0"/>
                <a:ea typeface="Calibri" pitchFamily="34" charset="0"/>
                <a:cs typeface="Calibri" pitchFamily="34" charset="0"/>
              </a:defRPr>
            </a:lvl1pPr>
            <a:lvl2pPr marL="742950" indent="-285750" eaLnBrk="0" hangingPunct="0">
              <a:spcBef>
                <a:spcPct val="20000"/>
              </a:spcBef>
              <a:buChar char="–"/>
              <a:defRPr sz="2400">
                <a:solidFill>
                  <a:srgbClr val="413000"/>
                </a:solidFill>
                <a:latin typeface="Calibri" pitchFamily="34" charset="0"/>
                <a:ea typeface="Calibri" pitchFamily="34" charset="0"/>
                <a:cs typeface="Calibri" pitchFamily="34" charset="0"/>
              </a:defRPr>
            </a:lvl2pPr>
            <a:lvl3pPr marL="1143000" indent="-228600" eaLnBrk="0" hangingPunct="0">
              <a:spcBef>
                <a:spcPct val="20000"/>
              </a:spcBef>
              <a:buSzPct val="85000"/>
              <a:buFont typeface="Arial Narrow" pitchFamily="34" charset="0"/>
              <a:buChar char="◊"/>
              <a:defRPr sz="2000">
                <a:solidFill>
                  <a:srgbClr val="413000"/>
                </a:solidFill>
                <a:latin typeface="Calibri" pitchFamily="34" charset="0"/>
                <a:ea typeface="Calibri" pitchFamily="34" charset="0"/>
                <a:cs typeface="Calibri" pitchFamily="34" charset="0"/>
              </a:defRPr>
            </a:lvl3pPr>
            <a:lvl4pPr marL="1600200" indent="-228600" eaLnBrk="0" hangingPunct="0">
              <a:spcBef>
                <a:spcPct val="20000"/>
              </a:spcBef>
              <a:buChar char="•"/>
              <a:defRPr>
                <a:solidFill>
                  <a:srgbClr val="413000"/>
                </a:solidFill>
                <a:latin typeface="Calibri" pitchFamily="34" charset="0"/>
                <a:ea typeface="Calibri" pitchFamily="34" charset="0"/>
                <a:cs typeface="Calibri" pitchFamily="34" charset="0"/>
              </a:defRPr>
            </a:lvl4pPr>
            <a:lvl5pPr marL="2057400" indent="-228600" eaLnBrk="0" hangingPunct="0">
              <a:spcBef>
                <a:spcPct val="20000"/>
              </a:spcBef>
              <a:buFont typeface="Arial" charset="0"/>
              <a:buChar char="–"/>
              <a:defRPr>
                <a:solidFill>
                  <a:srgbClr val="413000"/>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9pPr>
          </a:lstStyle>
          <a:p>
            <a:pPr eaLnBrk="1" hangingPunct="1">
              <a:spcBef>
                <a:spcPct val="0"/>
              </a:spcBef>
              <a:buFontTx/>
              <a:buNone/>
            </a:pPr>
            <a:endParaRPr lang="en-US" altLang="en-US" sz="1100" dirty="0" smtClean="0">
              <a:solidFill>
                <a:srgbClr val="A04D1D"/>
              </a:solidFill>
              <a:latin typeface="Arial" charset="0"/>
              <a:ea typeface="ヒラギノ角ゴ Pro W3" pitchFamily="1" charset="-128"/>
            </a:endParaRPr>
          </a:p>
        </p:txBody>
      </p:sp>
      <p:pic>
        <p:nvPicPr>
          <p:cNvPr id="3" name="Picture 2"/>
          <p:cNvPicPr>
            <a:picLocks noChangeAspect="1"/>
          </p:cNvPicPr>
          <p:nvPr/>
        </p:nvPicPr>
        <p:blipFill>
          <a:blip r:embed="rId3"/>
          <a:stretch>
            <a:fillRect/>
          </a:stretch>
        </p:blipFill>
        <p:spPr>
          <a:xfrm>
            <a:off x="152400" y="2621220"/>
            <a:ext cx="8763000" cy="1615559"/>
          </a:xfrm>
          <a:prstGeom prst="rect">
            <a:avLst/>
          </a:prstGeom>
        </p:spPr>
      </p:pic>
    </p:spTree>
    <p:extLst>
      <p:ext uri="{BB962C8B-B14F-4D97-AF65-F5344CB8AC3E}">
        <p14:creationId xmlns:p14="http://schemas.microsoft.com/office/powerpoint/2010/main" val="1567156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Who else is asking about 1099’s?</a:t>
            </a:r>
          </a:p>
        </p:txBody>
      </p:sp>
      <p:sp>
        <p:nvSpPr>
          <p:cNvPr id="2" name="Content Placeholder 1"/>
          <p:cNvSpPr>
            <a:spLocks noGrp="1"/>
          </p:cNvSpPr>
          <p:nvPr>
            <p:ph idx="1"/>
          </p:nvPr>
        </p:nvSpPr>
        <p:spPr/>
        <p:txBody>
          <a:bodyPr/>
          <a:lstStyle/>
          <a:p>
            <a:r>
              <a:rPr lang="en-US" altLang="en-US" dirty="0" smtClean="0"/>
              <a:t>State </a:t>
            </a:r>
            <a:r>
              <a:rPr lang="en-US" altLang="en-US" dirty="0"/>
              <a:t>filing requirements may differ from federal</a:t>
            </a:r>
          </a:p>
          <a:p>
            <a:pPr lvl="1"/>
            <a:r>
              <a:rPr lang="en-US" altLang="en-US" dirty="0"/>
              <a:t>Not all states require a copy of the Form </a:t>
            </a:r>
            <a:r>
              <a:rPr lang="en-US" altLang="en-US" dirty="0" smtClean="0"/>
              <a:t>1099</a:t>
            </a:r>
          </a:p>
          <a:p>
            <a:pPr lvl="1"/>
            <a:endParaRPr lang="en-US" altLang="en-US" sz="1200" dirty="0"/>
          </a:p>
          <a:p>
            <a:pPr lvl="1"/>
            <a:r>
              <a:rPr lang="en-US" altLang="en-US" dirty="0"/>
              <a:t>Other states require the Form 1099 only when state tax is withheld</a:t>
            </a:r>
          </a:p>
          <a:p>
            <a:endParaRPr lang="en-US" sz="1200" dirty="0" smtClean="0"/>
          </a:p>
          <a:p>
            <a:pPr lvl="1"/>
            <a:r>
              <a:rPr lang="en-US" dirty="0" smtClean="0"/>
              <a:t>All others do not have a filing requirement</a:t>
            </a:r>
          </a:p>
          <a:p>
            <a:endParaRPr lang="en-US" dirty="0"/>
          </a:p>
        </p:txBody>
      </p:sp>
      <p:sp>
        <p:nvSpPr>
          <p:cNvPr id="29699"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spcBef>
                <a:spcPct val="20000"/>
              </a:spcBef>
              <a:buChar char="•"/>
              <a:defRPr sz="2800">
                <a:solidFill>
                  <a:srgbClr val="413000"/>
                </a:solidFill>
                <a:latin typeface="Calibri" pitchFamily="34" charset="0"/>
                <a:ea typeface="Calibri" pitchFamily="34" charset="0"/>
                <a:cs typeface="Calibri" pitchFamily="34" charset="0"/>
              </a:defRPr>
            </a:lvl1pPr>
            <a:lvl2pPr marL="742950" indent="-285750" eaLnBrk="0" hangingPunct="0">
              <a:spcBef>
                <a:spcPct val="20000"/>
              </a:spcBef>
              <a:buChar char="–"/>
              <a:defRPr sz="2400">
                <a:solidFill>
                  <a:srgbClr val="413000"/>
                </a:solidFill>
                <a:latin typeface="Calibri" pitchFamily="34" charset="0"/>
                <a:ea typeface="Calibri" pitchFamily="34" charset="0"/>
                <a:cs typeface="Calibri" pitchFamily="34" charset="0"/>
              </a:defRPr>
            </a:lvl2pPr>
            <a:lvl3pPr marL="1143000" indent="-228600" eaLnBrk="0" hangingPunct="0">
              <a:spcBef>
                <a:spcPct val="20000"/>
              </a:spcBef>
              <a:buSzPct val="85000"/>
              <a:buFont typeface="Arial Narrow" pitchFamily="34" charset="0"/>
              <a:buChar char="◊"/>
              <a:defRPr sz="2000">
                <a:solidFill>
                  <a:srgbClr val="413000"/>
                </a:solidFill>
                <a:latin typeface="Calibri" pitchFamily="34" charset="0"/>
                <a:ea typeface="Calibri" pitchFamily="34" charset="0"/>
                <a:cs typeface="Calibri" pitchFamily="34" charset="0"/>
              </a:defRPr>
            </a:lvl3pPr>
            <a:lvl4pPr marL="1600200" indent="-228600" eaLnBrk="0" hangingPunct="0">
              <a:spcBef>
                <a:spcPct val="20000"/>
              </a:spcBef>
              <a:buChar char="•"/>
              <a:defRPr>
                <a:solidFill>
                  <a:srgbClr val="413000"/>
                </a:solidFill>
                <a:latin typeface="Calibri" pitchFamily="34" charset="0"/>
                <a:ea typeface="Calibri" pitchFamily="34" charset="0"/>
                <a:cs typeface="Calibri" pitchFamily="34" charset="0"/>
              </a:defRPr>
            </a:lvl4pPr>
            <a:lvl5pPr marL="2057400" indent="-228600" eaLnBrk="0" hangingPunct="0">
              <a:spcBef>
                <a:spcPct val="20000"/>
              </a:spcBef>
              <a:buFont typeface="Arial" charset="0"/>
              <a:buChar char="–"/>
              <a:defRPr>
                <a:solidFill>
                  <a:srgbClr val="413000"/>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9pPr>
          </a:lstStyle>
          <a:p>
            <a:pPr eaLnBrk="1" hangingPunct="1">
              <a:spcBef>
                <a:spcPct val="0"/>
              </a:spcBef>
              <a:buFontTx/>
              <a:buNone/>
            </a:pPr>
            <a:endParaRPr lang="en-US" altLang="en-US" sz="1100" dirty="0" smtClean="0">
              <a:solidFill>
                <a:srgbClr val="A04D1D"/>
              </a:solidFill>
              <a:latin typeface="Arial" charset="0"/>
              <a:ea typeface="ヒラギノ角ゴ Pro W3" pitchFamily="1" charset="-128"/>
            </a:endParaRPr>
          </a:p>
        </p:txBody>
      </p:sp>
    </p:spTree>
    <p:extLst>
      <p:ext uri="{BB962C8B-B14F-4D97-AF65-F5344CB8AC3E}">
        <p14:creationId xmlns:p14="http://schemas.microsoft.com/office/powerpoint/2010/main" val="3929518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Question #3 </a:t>
            </a:r>
            <a:br>
              <a:rPr lang="en-US" altLang="en-US" dirty="0" smtClean="0"/>
            </a:br>
            <a:endParaRPr lang="en-US" altLang="en-US" dirty="0" smtClean="0"/>
          </a:p>
        </p:txBody>
      </p:sp>
      <p:sp>
        <p:nvSpPr>
          <p:cNvPr id="22531" name="Content Placeholder 2"/>
          <p:cNvSpPr>
            <a:spLocks noGrp="1"/>
          </p:cNvSpPr>
          <p:nvPr>
            <p:ph idx="1"/>
          </p:nvPr>
        </p:nvSpPr>
        <p:spPr>
          <a:xfrm>
            <a:off x="457200" y="1619250"/>
            <a:ext cx="8229600" cy="4724400"/>
          </a:xfrm>
        </p:spPr>
        <p:txBody>
          <a:bodyPr/>
          <a:lstStyle/>
          <a:p>
            <a:pPr marL="0" indent="0">
              <a:buNone/>
            </a:pPr>
            <a:r>
              <a:rPr lang="en-US" altLang="en-US" dirty="0" smtClean="0"/>
              <a:t>Is CLA required to receive a Form 1099 MISC from our nonprofit clients that pay for accounting and tax services?</a:t>
            </a:r>
          </a:p>
          <a:p>
            <a:pPr marL="0" indent="0">
              <a:buNone/>
            </a:pPr>
            <a:endParaRPr lang="en-US" altLang="en-US" dirty="0"/>
          </a:p>
          <a:p>
            <a:pPr marL="514350" indent="-514350">
              <a:buAutoNum type="alphaUcPeriod"/>
            </a:pPr>
            <a:r>
              <a:rPr lang="en-US" altLang="en-US" dirty="0" smtClean="0"/>
              <a:t>Yes</a:t>
            </a:r>
          </a:p>
          <a:p>
            <a:pPr marL="514350" indent="-514350">
              <a:buAutoNum type="alphaUcPeriod"/>
            </a:pPr>
            <a:r>
              <a:rPr lang="en-US" altLang="en-US" dirty="0" smtClean="0"/>
              <a:t>No</a:t>
            </a:r>
          </a:p>
        </p:txBody>
      </p:sp>
    </p:spTree>
    <p:extLst>
      <p:ext uri="{BB962C8B-B14F-4D97-AF65-F5344CB8AC3E}">
        <p14:creationId xmlns:p14="http://schemas.microsoft.com/office/powerpoint/2010/main" val="3474602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Question #4 </a:t>
            </a:r>
            <a:br>
              <a:rPr lang="en-US" altLang="en-US" dirty="0" smtClean="0"/>
            </a:br>
            <a:endParaRPr lang="en-US" altLang="en-US" dirty="0" smtClean="0"/>
          </a:p>
        </p:txBody>
      </p:sp>
      <p:sp>
        <p:nvSpPr>
          <p:cNvPr id="22531" name="Content Placeholder 2"/>
          <p:cNvSpPr>
            <a:spLocks noGrp="1"/>
          </p:cNvSpPr>
          <p:nvPr>
            <p:ph idx="1"/>
          </p:nvPr>
        </p:nvSpPr>
        <p:spPr>
          <a:xfrm>
            <a:off x="457200" y="1619250"/>
            <a:ext cx="8229600" cy="4552950"/>
          </a:xfrm>
        </p:spPr>
        <p:txBody>
          <a:bodyPr/>
          <a:lstStyle/>
          <a:p>
            <a:pPr marL="0" indent="0">
              <a:buNone/>
            </a:pPr>
            <a:r>
              <a:rPr lang="en-US" altLang="en-US" dirty="0" smtClean="0"/>
              <a:t>Kids Childcare pays Energy  Electric for electricity on a monthly basis, should a Form 1099 be issued to Energy Electric?</a:t>
            </a:r>
          </a:p>
          <a:p>
            <a:pPr marL="0" indent="0">
              <a:buNone/>
            </a:pPr>
            <a:endParaRPr lang="en-US" altLang="en-US" dirty="0"/>
          </a:p>
          <a:p>
            <a:pPr marL="514350" indent="-514350">
              <a:buAutoNum type="alphaUcPeriod"/>
            </a:pPr>
            <a:r>
              <a:rPr lang="en-US" altLang="en-US" dirty="0" smtClean="0"/>
              <a:t>Yes</a:t>
            </a:r>
          </a:p>
          <a:p>
            <a:pPr marL="514350" indent="-514350">
              <a:buAutoNum type="alphaUcPeriod"/>
            </a:pPr>
            <a:r>
              <a:rPr lang="en-US" altLang="en-US" dirty="0" smtClean="0"/>
              <a:t>No</a:t>
            </a:r>
          </a:p>
        </p:txBody>
      </p:sp>
    </p:spTree>
    <p:extLst>
      <p:ext uri="{BB962C8B-B14F-4D97-AF65-F5344CB8AC3E}">
        <p14:creationId xmlns:p14="http://schemas.microsoft.com/office/powerpoint/2010/main" val="3067526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019800" cy="1470025"/>
          </a:xfrm>
        </p:spPr>
        <p:txBody>
          <a:bodyPr/>
          <a:lstStyle/>
          <a:p>
            <a:pPr indent="0"/>
            <a:r>
              <a:rPr lang="en-US" altLang="en-US" sz="3600" dirty="0"/>
              <a:t>Obtaining Vendor </a:t>
            </a:r>
            <a:r>
              <a:rPr lang="en-US" altLang="en-US" sz="3600" dirty="0" smtClean="0"/>
              <a:t>Information</a:t>
            </a:r>
            <a:endParaRPr lang="en-US" dirty="0"/>
          </a:p>
        </p:txBody>
      </p:sp>
    </p:spTree>
    <p:extLst>
      <p:ext uri="{BB962C8B-B14F-4D97-AF65-F5344CB8AC3E}">
        <p14:creationId xmlns:p14="http://schemas.microsoft.com/office/powerpoint/2010/main" val="260982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Request for Taxpayer ID# and Certification</a:t>
            </a:r>
          </a:p>
        </p:txBody>
      </p:sp>
      <p:sp>
        <p:nvSpPr>
          <p:cNvPr id="32771" name="Content Placeholder 2"/>
          <p:cNvSpPr>
            <a:spLocks noGrp="1"/>
          </p:cNvSpPr>
          <p:nvPr>
            <p:ph idx="1"/>
          </p:nvPr>
        </p:nvSpPr>
        <p:spPr/>
        <p:txBody>
          <a:bodyPr/>
          <a:lstStyle/>
          <a:p>
            <a:r>
              <a:rPr lang="en-US" altLang="en-US" dirty="0" smtClean="0"/>
              <a:t>Form W-9 </a:t>
            </a:r>
          </a:p>
          <a:p>
            <a:pPr lvl="1"/>
            <a:r>
              <a:rPr lang="en-US" altLang="en-US" dirty="0" smtClean="0"/>
              <a:t>Should be obtained from </a:t>
            </a:r>
            <a:r>
              <a:rPr lang="en-US" altLang="en-US" b="1" u="sng" dirty="0" smtClean="0"/>
              <a:t>every</a:t>
            </a:r>
            <a:r>
              <a:rPr lang="en-US" altLang="en-US" dirty="0" smtClean="0"/>
              <a:t> vendor who performs services for your entity </a:t>
            </a:r>
            <a:r>
              <a:rPr lang="en-US" altLang="en-US" b="1" u="sng" dirty="0" smtClean="0"/>
              <a:t>before</a:t>
            </a:r>
            <a:r>
              <a:rPr lang="en-US" altLang="en-US" dirty="0" smtClean="0"/>
              <a:t> any </a:t>
            </a:r>
            <a:r>
              <a:rPr lang="en-US" altLang="en-US" dirty="0" err="1" smtClean="0"/>
              <a:t>paymentsts</a:t>
            </a:r>
            <a:r>
              <a:rPr lang="en-US" altLang="en-US" dirty="0" smtClean="0"/>
              <a:t> </a:t>
            </a:r>
          </a:p>
          <a:p>
            <a:pPr lvl="1"/>
            <a:r>
              <a:rPr lang="en-US" altLang="en-US" dirty="0" smtClean="0"/>
              <a:t>Identifies the type of business entity</a:t>
            </a:r>
          </a:p>
          <a:p>
            <a:pPr lvl="2"/>
            <a:r>
              <a:rPr lang="en-US" altLang="en-US" dirty="0" smtClean="0"/>
              <a:t>Sole proprietor</a:t>
            </a:r>
          </a:p>
          <a:p>
            <a:pPr lvl="2"/>
            <a:r>
              <a:rPr lang="en-US" altLang="en-US" dirty="0" smtClean="0"/>
              <a:t>LLC</a:t>
            </a:r>
          </a:p>
          <a:p>
            <a:pPr lvl="2"/>
            <a:r>
              <a:rPr lang="en-US" altLang="en-US" dirty="0" smtClean="0"/>
              <a:t>Corporation</a:t>
            </a:r>
          </a:p>
          <a:p>
            <a:pPr lvl="2"/>
            <a:r>
              <a:rPr lang="en-US" altLang="en-US" dirty="0" smtClean="0"/>
              <a:t>Partnership</a:t>
            </a:r>
          </a:p>
          <a:p>
            <a:pPr marL="914400" lvl="2" indent="0">
              <a:buNone/>
            </a:pPr>
            <a:endParaRPr lang="en-US" altLang="en-US" dirty="0"/>
          </a:p>
        </p:txBody>
      </p:sp>
    </p:spTree>
    <p:extLst>
      <p:ext uri="{BB962C8B-B14F-4D97-AF65-F5344CB8AC3E}">
        <p14:creationId xmlns:p14="http://schemas.microsoft.com/office/powerpoint/2010/main" val="1394537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smtClean="0"/>
              <a:t>Housekeeping</a:t>
            </a:r>
          </a:p>
        </p:txBody>
      </p:sp>
      <p:sp>
        <p:nvSpPr>
          <p:cNvPr id="12291" name="Content Placeholder 2"/>
          <p:cNvSpPr>
            <a:spLocks noGrp="1"/>
          </p:cNvSpPr>
          <p:nvPr>
            <p:ph idx="1"/>
          </p:nvPr>
        </p:nvSpPr>
        <p:spPr>
          <a:xfrm>
            <a:off x="457200" y="1219200"/>
            <a:ext cx="8229600" cy="4953000"/>
          </a:xfrm>
        </p:spPr>
        <p:txBody>
          <a:bodyPr/>
          <a:lstStyle/>
          <a:p>
            <a:pPr eaLnBrk="1" hangingPunct="1">
              <a:spcBef>
                <a:spcPts val="0"/>
              </a:spcBef>
            </a:pPr>
            <a:r>
              <a:rPr lang="en-US" altLang="en-US" sz="2200" dirty="0" smtClean="0"/>
              <a:t>If you are experiencing technical difficulties, please dial:</a:t>
            </a:r>
            <a:br>
              <a:rPr lang="en-US" altLang="en-US" sz="2200" dirty="0" smtClean="0"/>
            </a:br>
            <a:r>
              <a:rPr lang="en-US" altLang="en-US" sz="2200" b="1" dirty="0" smtClean="0"/>
              <a:t>800-422-3623.</a:t>
            </a:r>
          </a:p>
          <a:p>
            <a:pPr eaLnBrk="1" hangingPunct="1">
              <a:spcBef>
                <a:spcPts val="0"/>
              </a:spcBef>
            </a:pPr>
            <a:endParaRPr lang="en-US" altLang="en-US" sz="2200" b="1" dirty="0" smtClean="0"/>
          </a:p>
          <a:p>
            <a:pPr eaLnBrk="1" hangingPunct="1">
              <a:spcBef>
                <a:spcPts val="0"/>
              </a:spcBef>
            </a:pPr>
            <a:r>
              <a:rPr lang="en-US" altLang="en-US" sz="2200" b="1" dirty="0" smtClean="0"/>
              <a:t>Q&amp;A session will be held at the end of the presentation.</a:t>
            </a:r>
          </a:p>
          <a:p>
            <a:pPr lvl="1" eaLnBrk="1" hangingPunct="1">
              <a:spcBef>
                <a:spcPts val="0"/>
              </a:spcBef>
            </a:pPr>
            <a:r>
              <a:rPr lang="en-US" altLang="en-US" sz="2200" dirty="0" smtClean="0"/>
              <a:t>Your questions can be submitted via the </a:t>
            </a:r>
            <a:r>
              <a:rPr lang="en-US" altLang="en-US" sz="2200" b="1" dirty="0" smtClean="0"/>
              <a:t>Questions Function at any time during the presentation.</a:t>
            </a:r>
          </a:p>
          <a:p>
            <a:pPr lvl="1" eaLnBrk="1" hangingPunct="1">
              <a:spcBef>
                <a:spcPts val="0"/>
              </a:spcBef>
            </a:pPr>
            <a:endParaRPr lang="en-US" altLang="en-US" sz="2200" b="1" dirty="0" smtClean="0"/>
          </a:p>
          <a:p>
            <a:pPr eaLnBrk="1" hangingPunct="1">
              <a:spcBef>
                <a:spcPts val="0"/>
              </a:spcBef>
            </a:pPr>
            <a:r>
              <a:rPr lang="en-US" altLang="en-US" sz="2200" dirty="0" smtClean="0"/>
              <a:t>The </a:t>
            </a:r>
            <a:r>
              <a:rPr lang="en-US" altLang="en-US" sz="2200" b="1" dirty="0" smtClean="0"/>
              <a:t>PowerPoint presentation, </a:t>
            </a:r>
            <a:r>
              <a:rPr lang="en-US" altLang="en-US" sz="2200" dirty="0" smtClean="0"/>
              <a:t>as well as the </a:t>
            </a:r>
            <a:r>
              <a:rPr lang="en-US" altLang="en-US" sz="2200" b="1" dirty="0" smtClean="0"/>
              <a:t>webinar recording, </a:t>
            </a:r>
            <a:r>
              <a:rPr lang="en-US" altLang="en-US" sz="2200" dirty="0" smtClean="0"/>
              <a:t>will be sent to you within the next 10 business days.</a:t>
            </a:r>
          </a:p>
          <a:p>
            <a:pPr eaLnBrk="1" hangingPunct="1">
              <a:spcBef>
                <a:spcPts val="0"/>
              </a:spcBef>
            </a:pPr>
            <a:endParaRPr lang="en-US" altLang="en-US" sz="2200" dirty="0" smtClean="0"/>
          </a:p>
          <a:p>
            <a:pPr eaLnBrk="1" hangingPunct="1">
              <a:spcBef>
                <a:spcPts val="0"/>
              </a:spcBef>
            </a:pPr>
            <a:r>
              <a:rPr lang="en-US" altLang="en-US" sz="2200" dirty="0" smtClean="0"/>
              <a:t>For future webinar invitations, subscribe at CLAconnect.com/subscribe.</a:t>
            </a:r>
            <a:br>
              <a:rPr lang="en-US" altLang="en-US" sz="2200" dirty="0" smtClean="0"/>
            </a:br>
            <a:endParaRPr lang="en-US" altLang="en-US" sz="2200" dirty="0"/>
          </a:p>
          <a:p>
            <a:pPr eaLnBrk="1" hangingPunct="1">
              <a:spcBef>
                <a:spcPts val="0"/>
              </a:spcBef>
            </a:pPr>
            <a:r>
              <a:rPr lang="en-US" altLang="en-US" sz="2200" dirty="0" smtClean="0"/>
              <a:t>Please complete our online survey.</a:t>
            </a:r>
          </a:p>
          <a:p>
            <a:pPr eaLnBrk="1" hangingPunct="1"/>
            <a:endParaRPr lang="en-US" altLang="en-US" dirty="0" smtClean="0"/>
          </a:p>
        </p:txBody>
      </p:sp>
      <p:sp>
        <p:nvSpPr>
          <p:cNvPr id="2" name="Slide Number Placeholder 1"/>
          <p:cNvSpPr>
            <a:spLocks noGrp="1"/>
          </p:cNvSpPr>
          <p:nvPr>
            <p:ph type="sldNum" sz="quarter" idx="4"/>
          </p:nvPr>
        </p:nvSpPr>
        <p:spPr/>
        <p:txBody>
          <a:bodyPr/>
          <a:lstStyle/>
          <a:p>
            <a:fld id="{F8E24598-D429-A34B-B4A6-5808099B37D3}"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457200" y="228600"/>
            <a:ext cx="8153400" cy="6019800"/>
          </a:xfrm>
          <a:prstGeom prst="rect">
            <a:avLst/>
          </a:prstGeom>
        </p:spPr>
      </p:pic>
    </p:spTree>
    <p:extLst>
      <p:ext uri="{BB962C8B-B14F-4D97-AF65-F5344CB8AC3E}">
        <p14:creationId xmlns:p14="http://schemas.microsoft.com/office/powerpoint/2010/main" val="3559004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Form W-9 (cont.)</a:t>
            </a:r>
          </a:p>
        </p:txBody>
      </p:sp>
      <p:sp>
        <p:nvSpPr>
          <p:cNvPr id="34819" name="Content Placeholder 2"/>
          <p:cNvSpPr>
            <a:spLocks noGrp="1"/>
          </p:cNvSpPr>
          <p:nvPr>
            <p:ph idx="1"/>
          </p:nvPr>
        </p:nvSpPr>
        <p:spPr/>
        <p:txBody>
          <a:bodyPr/>
          <a:lstStyle/>
          <a:p>
            <a:r>
              <a:rPr lang="en-US" altLang="en-US" sz="2700" dirty="0" smtClean="0"/>
              <a:t>Provides the identifying number for the vendor</a:t>
            </a:r>
          </a:p>
          <a:p>
            <a:pPr lvl="1"/>
            <a:r>
              <a:rPr lang="en-US" altLang="en-US" sz="2300" dirty="0" smtClean="0"/>
              <a:t>Sole proprietor uses Social Security Number (SSN) or Employer Identification Number (EIN)</a:t>
            </a:r>
          </a:p>
          <a:p>
            <a:pPr lvl="1"/>
            <a:r>
              <a:rPr lang="en-US" altLang="en-US" sz="2300" dirty="0" smtClean="0"/>
              <a:t>Corporations, partnerships and estates use EIN</a:t>
            </a:r>
          </a:p>
          <a:p>
            <a:pPr lvl="1"/>
            <a:r>
              <a:rPr lang="en-US" altLang="en-US" sz="2300" dirty="0" smtClean="0"/>
              <a:t>LLC – Name must match with SSN or EIN</a:t>
            </a:r>
          </a:p>
          <a:p>
            <a:pPr lvl="2"/>
            <a:r>
              <a:rPr lang="en-US" altLang="en-US" sz="1800" dirty="0" smtClean="0"/>
              <a:t>An LLC can be treated as a sole proprietor, partnership or corporation</a:t>
            </a:r>
          </a:p>
          <a:p>
            <a:pPr lvl="2"/>
            <a:r>
              <a:rPr lang="en-US" altLang="en-US" sz="1800" dirty="0" smtClean="0"/>
              <a:t>DO NOT assume that LLC in the business name means that you do not have to file a Form 1099</a:t>
            </a:r>
          </a:p>
          <a:p>
            <a:r>
              <a:rPr lang="en-US" altLang="en-US" sz="2700" dirty="0" smtClean="0"/>
              <a:t>Certification that Taxpayer Identification Number is correct and not subject to backup withholding or exempt</a:t>
            </a:r>
          </a:p>
        </p:txBody>
      </p:sp>
    </p:spTree>
    <p:extLst>
      <p:ext uri="{BB962C8B-B14F-4D97-AF65-F5344CB8AC3E}">
        <p14:creationId xmlns:p14="http://schemas.microsoft.com/office/powerpoint/2010/main" val="1077133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TIN Matching Program</a:t>
            </a:r>
          </a:p>
        </p:txBody>
      </p:sp>
      <p:sp>
        <p:nvSpPr>
          <p:cNvPr id="35843" name="Content Placeholder 2"/>
          <p:cNvSpPr>
            <a:spLocks noGrp="1"/>
          </p:cNvSpPr>
          <p:nvPr>
            <p:ph idx="1"/>
          </p:nvPr>
        </p:nvSpPr>
        <p:spPr/>
        <p:txBody>
          <a:bodyPr/>
          <a:lstStyle/>
          <a:p>
            <a:r>
              <a:rPr lang="en-US" altLang="en-US" dirty="0" smtClean="0"/>
              <a:t>Allows payers or authorized agents to check online the TIN provided by a payee against the name in the IRS database</a:t>
            </a:r>
          </a:p>
          <a:p>
            <a:r>
              <a:rPr lang="en-US" altLang="en-US" dirty="0" smtClean="0"/>
              <a:t>Applies only to Forms 1099-B, DIV, INT, DIV, K, MISC, OID and PATR matched against IRS records</a:t>
            </a:r>
          </a:p>
          <a:p>
            <a:r>
              <a:rPr lang="en-US" altLang="en-US" dirty="0" smtClean="0"/>
              <a:t>Reduces the number of backup withholding notices</a:t>
            </a:r>
          </a:p>
          <a:p>
            <a:r>
              <a:rPr lang="en-US" altLang="en-US" dirty="0" smtClean="0"/>
              <a:t>NOTE:  IRS TIN </a:t>
            </a:r>
            <a:r>
              <a:rPr lang="en-US" altLang="en-US" dirty="0"/>
              <a:t>M</a:t>
            </a:r>
            <a:r>
              <a:rPr lang="en-US" altLang="en-US" dirty="0" smtClean="0"/>
              <a:t>atching System is not available for Form 1098-T since there is no backup withholding element to the form</a:t>
            </a:r>
          </a:p>
          <a:p>
            <a:endParaRPr lang="en-US" altLang="en-US" dirty="0" smtClean="0"/>
          </a:p>
          <a:p>
            <a:endParaRPr lang="en-US" altLang="en-US" dirty="0" smtClean="0"/>
          </a:p>
        </p:txBody>
      </p:sp>
    </p:spTree>
    <p:extLst>
      <p:ext uri="{BB962C8B-B14F-4D97-AF65-F5344CB8AC3E}">
        <p14:creationId xmlns:p14="http://schemas.microsoft.com/office/powerpoint/2010/main" val="2543124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TIN Matching Program (cont.)</a:t>
            </a:r>
          </a:p>
        </p:txBody>
      </p:sp>
      <p:sp>
        <p:nvSpPr>
          <p:cNvPr id="36867" name="Content Placeholder 2"/>
          <p:cNvSpPr>
            <a:spLocks noGrp="1"/>
          </p:cNvSpPr>
          <p:nvPr>
            <p:ph idx="1"/>
          </p:nvPr>
        </p:nvSpPr>
        <p:spPr/>
        <p:txBody>
          <a:bodyPr/>
          <a:lstStyle/>
          <a:p>
            <a:r>
              <a:rPr lang="en-US" altLang="en-US" dirty="0" smtClean="0"/>
              <a:t>Available 24 hours per day, 7 days per week</a:t>
            </a:r>
          </a:p>
          <a:p>
            <a:endParaRPr lang="en-US" altLang="en-US" sz="2400" dirty="0" smtClean="0"/>
          </a:p>
          <a:p>
            <a:r>
              <a:rPr lang="en-US" altLang="en-US" dirty="0" smtClean="0"/>
              <a:t>Access IRS TIN matching by visiting e-services at</a:t>
            </a:r>
          </a:p>
          <a:p>
            <a:pPr lvl="1"/>
            <a:r>
              <a:rPr lang="en-US" altLang="en-US" sz="2000" dirty="0">
                <a:hlinkClick r:id="rId3"/>
              </a:rPr>
              <a:t>https://</a:t>
            </a:r>
            <a:r>
              <a:rPr lang="en-US" altLang="en-US" sz="2000" dirty="0" smtClean="0">
                <a:hlinkClick r:id="rId3"/>
              </a:rPr>
              <a:t>la1.www4.irs.gov/e-services/Registration/index.htm</a:t>
            </a:r>
            <a:endParaRPr lang="en-US" altLang="en-US" sz="2000" dirty="0" smtClean="0"/>
          </a:p>
          <a:p>
            <a:pPr lvl="1"/>
            <a:r>
              <a:rPr lang="en-US" altLang="en-US" dirty="0" smtClean="0">
                <a:solidFill>
                  <a:srgbClr val="FF0000"/>
                </a:solidFill>
              </a:rPr>
              <a:t>Registration is required for this service</a:t>
            </a:r>
          </a:p>
          <a:p>
            <a:endParaRPr lang="en-US" altLang="en-US" sz="2400" dirty="0" smtClean="0"/>
          </a:p>
          <a:p>
            <a:r>
              <a:rPr lang="en-US" altLang="en-US" dirty="0" smtClean="0"/>
              <a:t>Contact e-services Help Desk</a:t>
            </a:r>
          </a:p>
          <a:p>
            <a:pPr lvl="1"/>
            <a:r>
              <a:rPr lang="en-US" altLang="en-US" dirty="0" smtClean="0"/>
              <a:t>1-866-255-0654</a:t>
            </a:r>
          </a:p>
          <a:p>
            <a:pPr lvl="1"/>
            <a:r>
              <a:rPr lang="en-US" altLang="en-US" dirty="0"/>
              <a:t>6</a:t>
            </a:r>
            <a:r>
              <a:rPr lang="en-US" altLang="en-US" dirty="0" smtClean="0"/>
              <a:t>:30 a.m. to 6 p.m. Central Time, Monday - Friday</a:t>
            </a:r>
          </a:p>
          <a:p>
            <a:pPr lvl="1">
              <a:buFontTx/>
              <a:buNone/>
            </a:pPr>
            <a:endParaRPr lang="en-US" altLang="en-US" dirty="0" smtClean="0"/>
          </a:p>
        </p:txBody>
      </p:sp>
    </p:spTree>
    <p:extLst>
      <p:ext uri="{BB962C8B-B14F-4D97-AF65-F5344CB8AC3E}">
        <p14:creationId xmlns:p14="http://schemas.microsoft.com/office/powerpoint/2010/main" val="1440431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TIN Matching Program (cont.)	</a:t>
            </a:r>
          </a:p>
        </p:txBody>
      </p:sp>
      <p:sp>
        <p:nvSpPr>
          <p:cNvPr id="37891" name="Content Placeholder 2"/>
          <p:cNvSpPr>
            <a:spLocks noGrp="1"/>
          </p:cNvSpPr>
          <p:nvPr>
            <p:ph idx="1"/>
          </p:nvPr>
        </p:nvSpPr>
        <p:spPr/>
        <p:txBody>
          <a:bodyPr/>
          <a:lstStyle/>
          <a:p>
            <a:r>
              <a:rPr lang="en-US" altLang="en-US" dirty="0" smtClean="0"/>
              <a:t>Verification of TIN against name</a:t>
            </a:r>
          </a:p>
          <a:p>
            <a:pPr lvl="1"/>
            <a:endParaRPr lang="en-US" altLang="en-US" sz="2000" dirty="0" smtClean="0"/>
          </a:p>
          <a:p>
            <a:pPr lvl="1"/>
            <a:r>
              <a:rPr lang="en-US" altLang="en-US" dirty="0"/>
              <a:t>Verify online </a:t>
            </a:r>
            <a:r>
              <a:rPr lang="en-US" altLang="en-US" dirty="0" smtClean="0"/>
              <a:t>at </a:t>
            </a:r>
            <a:r>
              <a:rPr lang="en-US" altLang="en-US" dirty="0" smtClean="0">
                <a:hlinkClick r:id="rId3"/>
              </a:rPr>
              <a:t>www.ssa.gov/employer/ssnv.htm</a:t>
            </a:r>
            <a:endParaRPr lang="en-US" altLang="en-US" dirty="0" smtClean="0"/>
          </a:p>
          <a:p>
            <a:pPr lvl="2"/>
            <a:r>
              <a:rPr lang="en-US" altLang="en-US" dirty="0" smtClean="0"/>
              <a:t>Up to 25 request names and SSNs grouped and receive real time results – limited to 999 interactive requests per 24 hours</a:t>
            </a:r>
          </a:p>
          <a:p>
            <a:pPr lvl="2"/>
            <a:r>
              <a:rPr lang="en-US" altLang="en-US" dirty="0" smtClean="0"/>
              <a:t>Bulk file up to 100,000 requests processed within 24 hours </a:t>
            </a:r>
            <a:r>
              <a:rPr lang="en-US" altLang="en-US" dirty="0" err="1" smtClean="0"/>
              <a:t>vai</a:t>
            </a:r>
            <a:r>
              <a:rPr lang="en-US" altLang="en-US" dirty="0" smtClean="0"/>
              <a:t> secure mailbox</a:t>
            </a:r>
          </a:p>
          <a:p>
            <a:pPr marL="457200" lvl="1" indent="0">
              <a:buNone/>
            </a:pPr>
            <a:endParaRPr lang="en-US" altLang="en-US" sz="2000" dirty="0" smtClean="0"/>
          </a:p>
          <a:p>
            <a:pPr lvl="1"/>
            <a:r>
              <a:rPr lang="en-US" altLang="en-US" dirty="0">
                <a:solidFill>
                  <a:srgbClr val="FF0000"/>
                </a:solidFill>
              </a:rPr>
              <a:t>Registration is required for this service</a:t>
            </a:r>
          </a:p>
          <a:p>
            <a:pPr marL="457200" lvl="1" indent="0">
              <a:buNone/>
            </a:pPr>
            <a:endParaRPr lang="en-US" altLang="en-US" dirty="0" smtClean="0"/>
          </a:p>
        </p:txBody>
      </p:sp>
    </p:spTree>
    <p:extLst>
      <p:ext uri="{BB962C8B-B14F-4D97-AF65-F5344CB8AC3E}">
        <p14:creationId xmlns:p14="http://schemas.microsoft.com/office/powerpoint/2010/main" val="163912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Question #5</a:t>
            </a:r>
          </a:p>
        </p:txBody>
      </p:sp>
      <p:sp>
        <p:nvSpPr>
          <p:cNvPr id="30723" name="Content Placeholder 2"/>
          <p:cNvSpPr>
            <a:spLocks noGrp="1"/>
          </p:cNvSpPr>
          <p:nvPr>
            <p:ph idx="1"/>
          </p:nvPr>
        </p:nvSpPr>
        <p:spPr/>
        <p:txBody>
          <a:bodyPr/>
          <a:lstStyle/>
          <a:p>
            <a:pPr marL="0" indent="0">
              <a:buNone/>
            </a:pPr>
            <a:endParaRPr lang="en-US" altLang="en-US" dirty="0" smtClean="0"/>
          </a:p>
          <a:p>
            <a:pPr marL="0" indent="0">
              <a:buNone/>
            </a:pPr>
            <a:r>
              <a:rPr lang="en-US" altLang="en-US" dirty="0" smtClean="0"/>
              <a:t>Has anyone used the TIN matching program to verify an EIN or SSN?</a:t>
            </a:r>
          </a:p>
          <a:p>
            <a:pPr marL="0" indent="0">
              <a:buNone/>
            </a:pPr>
            <a:endParaRPr lang="en-US" altLang="en-US" dirty="0" smtClean="0"/>
          </a:p>
          <a:p>
            <a:pPr marL="514350" indent="-514350">
              <a:buAutoNum type="alphaUcPeriod"/>
            </a:pPr>
            <a:r>
              <a:rPr lang="en-US" altLang="en-US" dirty="0" smtClean="0"/>
              <a:t>Yes</a:t>
            </a:r>
          </a:p>
          <a:p>
            <a:pPr marL="514350" indent="-514350">
              <a:buAutoNum type="alphaUcPeriod"/>
            </a:pPr>
            <a:r>
              <a:rPr lang="en-US" altLang="en-US" dirty="0" smtClean="0"/>
              <a:t>No </a:t>
            </a:r>
          </a:p>
        </p:txBody>
      </p:sp>
    </p:spTree>
    <p:extLst>
      <p:ext uri="{BB962C8B-B14F-4D97-AF65-F5344CB8AC3E}">
        <p14:creationId xmlns:p14="http://schemas.microsoft.com/office/powerpoint/2010/main" val="2832722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Question #6</a:t>
            </a:r>
          </a:p>
        </p:txBody>
      </p:sp>
      <p:sp>
        <p:nvSpPr>
          <p:cNvPr id="30723" name="Content Placeholder 2"/>
          <p:cNvSpPr>
            <a:spLocks noGrp="1"/>
          </p:cNvSpPr>
          <p:nvPr>
            <p:ph idx="1"/>
          </p:nvPr>
        </p:nvSpPr>
        <p:spPr/>
        <p:txBody>
          <a:bodyPr/>
          <a:lstStyle/>
          <a:p>
            <a:pPr marL="0" indent="0">
              <a:buNone/>
            </a:pPr>
            <a:endParaRPr lang="en-US" altLang="en-US" dirty="0" smtClean="0"/>
          </a:p>
          <a:p>
            <a:pPr marL="0" indent="0">
              <a:buNone/>
            </a:pPr>
            <a:r>
              <a:rPr lang="en-US" altLang="en-US" dirty="0" smtClean="0"/>
              <a:t>Who should be providing your organization with a Form W-9?</a:t>
            </a:r>
          </a:p>
          <a:p>
            <a:pPr marL="0" indent="0">
              <a:buNone/>
            </a:pPr>
            <a:endParaRPr lang="en-US" altLang="en-US" dirty="0" smtClean="0"/>
          </a:p>
          <a:p>
            <a:pPr marL="514350" indent="-514350">
              <a:buAutoNum type="alphaUcPeriod"/>
            </a:pPr>
            <a:r>
              <a:rPr lang="en-US" altLang="en-US" dirty="0" smtClean="0"/>
              <a:t>All Employees</a:t>
            </a:r>
          </a:p>
          <a:p>
            <a:pPr marL="514350" indent="-514350">
              <a:buAutoNum type="alphaUcPeriod"/>
            </a:pPr>
            <a:r>
              <a:rPr lang="en-US" altLang="en-US" dirty="0" smtClean="0"/>
              <a:t>All Customers</a:t>
            </a:r>
          </a:p>
          <a:p>
            <a:pPr marL="514350" indent="-514350">
              <a:buAutoNum type="alphaUcPeriod"/>
            </a:pPr>
            <a:r>
              <a:rPr lang="en-US" altLang="en-US" dirty="0" smtClean="0"/>
              <a:t>All Vendors</a:t>
            </a:r>
          </a:p>
          <a:p>
            <a:pPr marL="514350" indent="-514350">
              <a:buAutoNum type="alphaUcPeriod"/>
            </a:pPr>
            <a:r>
              <a:rPr lang="en-US" altLang="en-US" dirty="0" smtClean="0"/>
              <a:t>Only inventory related customers/vendors. </a:t>
            </a:r>
          </a:p>
        </p:txBody>
      </p:sp>
    </p:spTree>
    <p:extLst>
      <p:ext uri="{BB962C8B-B14F-4D97-AF65-F5344CB8AC3E}">
        <p14:creationId xmlns:p14="http://schemas.microsoft.com/office/powerpoint/2010/main" val="3367338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Question #7</a:t>
            </a:r>
          </a:p>
        </p:txBody>
      </p:sp>
      <p:sp>
        <p:nvSpPr>
          <p:cNvPr id="30723" name="Content Placeholder 2"/>
          <p:cNvSpPr>
            <a:spLocks noGrp="1"/>
          </p:cNvSpPr>
          <p:nvPr>
            <p:ph idx="1"/>
          </p:nvPr>
        </p:nvSpPr>
        <p:spPr/>
        <p:txBody>
          <a:bodyPr/>
          <a:lstStyle/>
          <a:p>
            <a:pPr marL="0" indent="0">
              <a:buNone/>
            </a:pPr>
            <a:endParaRPr lang="en-US" altLang="en-US" dirty="0" smtClean="0"/>
          </a:p>
          <a:p>
            <a:pPr marL="0" indent="0">
              <a:buNone/>
            </a:pPr>
            <a:r>
              <a:rPr lang="en-US" altLang="en-US" dirty="0" smtClean="0"/>
              <a:t>When should W-9 forms be requested from vendors?</a:t>
            </a:r>
          </a:p>
          <a:p>
            <a:pPr marL="0" indent="0">
              <a:buNone/>
            </a:pPr>
            <a:endParaRPr lang="en-US" altLang="en-US" dirty="0" smtClean="0"/>
          </a:p>
          <a:p>
            <a:pPr marL="514350" indent="-514350">
              <a:buAutoNum type="alphaUcPeriod"/>
            </a:pPr>
            <a:r>
              <a:rPr lang="en-US" altLang="en-US" dirty="0" smtClean="0"/>
              <a:t>Before the vendor is established in the vendor database system</a:t>
            </a:r>
          </a:p>
          <a:p>
            <a:pPr marL="514350" indent="-514350">
              <a:buAutoNum type="alphaUcPeriod"/>
            </a:pPr>
            <a:r>
              <a:rPr lang="en-US" altLang="en-US" dirty="0" smtClean="0"/>
              <a:t>Anytime during the year</a:t>
            </a:r>
          </a:p>
          <a:p>
            <a:pPr marL="514350" indent="-514350">
              <a:buAutoNum type="alphaUcPeriod"/>
            </a:pPr>
            <a:r>
              <a:rPr lang="en-US" altLang="en-US" dirty="0" smtClean="0"/>
              <a:t>Before the 1099 is issued</a:t>
            </a:r>
          </a:p>
          <a:p>
            <a:pPr marL="514350" indent="-514350">
              <a:buAutoNum type="alphaUcPeriod"/>
            </a:pPr>
            <a:r>
              <a:rPr lang="en-US" altLang="en-US" dirty="0" smtClean="0"/>
              <a:t>Before a payment is made to the vendor</a:t>
            </a:r>
          </a:p>
        </p:txBody>
      </p:sp>
    </p:spTree>
    <p:extLst>
      <p:ext uri="{BB962C8B-B14F-4D97-AF65-F5344CB8AC3E}">
        <p14:creationId xmlns:p14="http://schemas.microsoft.com/office/powerpoint/2010/main" val="14338304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362200"/>
            <a:ext cx="6019800" cy="1470025"/>
          </a:xfrm>
        </p:spPr>
        <p:txBody>
          <a:bodyPr/>
          <a:lstStyle/>
          <a:p>
            <a:r>
              <a:rPr lang="en-US" altLang="en-US" sz="3600" dirty="0"/>
              <a:t>Form 1099 - </a:t>
            </a:r>
            <a:r>
              <a:rPr lang="en-US" altLang="en-US" sz="3600" dirty="0" smtClean="0"/>
              <a:t>Misc</a:t>
            </a:r>
            <a:endParaRPr lang="en-US" dirty="0"/>
          </a:p>
        </p:txBody>
      </p:sp>
      <p:sp>
        <p:nvSpPr>
          <p:cNvPr id="50178" name="Content Placeholder 1"/>
          <p:cNvSpPr>
            <a:spLocks noGrp="1"/>
          </p:cNvSpPr>
          <p:nvPr>
            <p:ph type="subTitle" idx="1"/>
          </p:nvPr>
        </p:nvSpPr>
        <p:spPr/>
        <p:txBody>
          <a:bodyPr/>
          <a:lstStyle/>
          <a:p>
            <a:pPr eaLnBrk="1" hangingPunct="1">
              <a:spcBef>
                <a:spcPct val="2000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12974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defRPr/>
            </a:pPr>
            <a:r>
              <a:rPr lang="en-US" dirty="0" smtClean="0"/>
              <a:t>Rents – Box 1</a:t>
            </a:r>
          </a:p>
          <a:p>
            <a:pPr lvl="1">
              <a:defRPr/>
            </a:pPr>
            <a:r>
              <a:rPr lang="en-US" dirty="0" smtClean="0"/>
              <a:t>Real estate rentals</a:t>
            </a:r>
          </a:p>
          <a:p>
            <a:pPr lvl="1" indent="-3175">
              <a:buFontTx/>
              <a:buNone/>
              <a:defRPr/>
            </a:pPr>
            <a:r>
              <a:rPr lang="en-US" dirty="0" smtClean="0"/>
              <a:t>	(unless paid to real estate agent)</a:t>
            </a:r>
          </a:p>
          <a:p>
            <a:pPr lvl="1" indent="-3175">
              <a:buFontTx/>
              <a:buNone/>
              <a:defRPr/>
            </a:pPr>
            <a:endParaRPr lang="en-US" dirty="0" smtClean="0"/>
          </a:p>
          <a:p>
            <a:pPr lvl="1">
              <a:defRPr/>
            </a:pPr>
            <a:r>
              <a:rPr lang="en-US" dirty="0" smtClean="0"/>
              <a:t>Equipment rentals</a:t>
            </a:r>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defRPr/>
            </a:pPr>
            <a:endParaRPr lang="en-US" dirty="0" smtClean="0"/>
          </a:p>
          <a:p>
            <a:pPr lvl="1">
              <a:buFontTx/>
              <a:buNone/>
              <a:defRPr/>
            </a:pPr>
            <a:endParaRPr lang="en-US" dirty="0"/>
          </a:p>
        </p:txBody>
      </p:sp>
      <p:sp>
        <p:nvSpPr>
          <p:cNvPr id="39940" name="Title 1"/>
          <p:cNvSpPr>
            <a:spLocks noGrp="1"/>
          </p:cNvSpPr>
          <p:nvPr>
            <p:ph type="title"/>
          </p:nvPr>
        </p:nvSpPr>
        <p:spPr/>
        <p:txBody>
          <a:bodyPr/>
          <a:lstStyle/>
          <a:p>
            <a:r>
              <a:rPr lang="en-US" altLang="en-US" dirty="0" smtClean="0"/>
              <a:t>Form 1099-Misc</a:t>
            </a:r>
          </a:p>
        </p:txBody>
      </p:sp>
      <p:pic>
        <p:nvPicPr>
          <p:cNvPr id="4" name="Picture 3"/>
          <p:cNvPicPr>
            <a:picLocks noChangeAspect="1"/>
          </p:cNvPicPr>
          <p:nvPr/>
        </p:nvPicPr>
        <p:blipFill>
          <a:blip r:embed="rId3"/>
          <a:stretch>
            <a:fillRect/>
          </a:stretch>
        </p:blipFill>
        <p:spPr>
          <a:xfrm>
            <a:off x="4191000" y="609600"/>
            <a:ext cx="4648200" cy="2133600"/>
          </a:xfrm>
          <a:prstGeom prst="rect">
            <a:avLst/>
          </a:prstGeom>
        </p:spPr>
      </p:pic>
      <p:sp>
        <p:nvSpPr>
          <p:cNvPr id="5" name="Right Arrow 4"/>
          <p:cNvSpPr/>
          <p:nvPr/>
        </p:nvSpPr>
        <p:spPr bwMode="auto">
          <a:xfrm>
            <a:off x="3429000" y="9144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161360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smtClean="0"/>
              <a:t>CPE Requirements</a:t>
            </a:r>
          </a:p>
        </p:txBody>
      </p:sp>
      <p:sp>
        <p:nvSpPr>
          <p:cNvPr id="13315" name="Content Placeholder 2"/>
          <p:cNvSpPr>
            <a:spLocks noGrp="1"/>
          </p:cNvSpPr>
          <p:nvPr>
            <p:ph idx="1"/>
          </p:nvPr>
        </p:nvSpPr>
        <p:spPr>
          <a:xfrm>
            <a:off x="457200" y="1295400"/>
            <a:ext cx="8229600" cy="4876800"/>
          </a:xfrm>
        </p:spPr>
        <p:txBody>
          <a:bodyPr/>
          <a:lstStyle/>
          <a:p>
            <a:pPr eaLnBrk="1" hangingPunct="1">
              <a:lnSpc>
                <a:spcPct val="150000"/>
              </a:lnSpc>
            </a:pPr>
            <a:r>
              <a:rPr lang="en-US" altLang="en-US" sz="2400" dirty="0" smtClean="0"/>
              <a:t>Answer the polling questions</a:t>
            </a:r>
            <a:endParaRPr lang="en-US" altLang="en-US" sz="2400" b="1" dirty="0" smtClean="0"/>
          </a:p>
          <a:p>
            <a:pPr eaLnBrk="1" hangingPunct="1">
              <a:lnSpc>
                <a:spcPct val="150000"/>
              </a:lnSpc>
            </a:pPr>
            <a:r>
              <a:rPr lang="en-US" altLang="en-US" sz="2400" dirty="0" smtClean="0"/>
              <a:t>Remain logged in for at least 50 minutes</a:t>
            </a:r>
          </a:p>
          <a:p>
            <a:pPr eaLnBrk="1" hangingPunct="1">
              <a:lnSpc>
                <a:spcPct val="150000"/>
              </a:lnSpc>
            </a:pPr>
            <a:r>
              <a:rPr lang="en-US" altLang="en-US" sz="2400" dirty="0" smtClean="0"/>
              <a:t>If you are participating in a group, complete the CPE sign-in sheet and return within two business days</a:t>
            </a:r>
          </a:p>
          <a:p>
            <a:pPr lvl="1" eaLnBrk="1" hangingPunct="1">
              <a:lnSpc>
                <a:spcPct val="150000"/>
              </a:lnSpc>
            </a:pPr>
            <a:r>
              <a:rPr lang="en-US" altLang="en-US" dirty="0" smtClean="0"/>
              <a:t>Contact </a:t>
            </a:r>
            <a:r>
              <a:rPr lang="en-US" altLang="en-US" dirty="0" smtClean="0">
                <a:hlinkClick r:id="rId2"/>
              </a:rPr>
              <a:t>webmaster@CLAconnect.com</a:t>
            </a:r>
            <a:r>
              <a:rPr lang="en-US" altLang="en-US" dirty="0" smtClean="0"/>
              <a:t> </a:t>
            </a:r>
          </a:p>
          <a:p>
            <a:pPr eaLnBrk="1" hangingPunct="1">
              <a:lnSpc>
                <a:spcPct val="150000"/>
              </a:lnSpc>
            </a:pPr>
            <a:r>
              <a:rPr lang="en-US" altLang="en-US" sz="2400" dirty="0" smtClean="0"/>
              <a:t>Allow four weeks for receipt of your certificate; it will be sent to you via email</a:t>
            </a:r>
          </a:p>
          <a:p>
            <a:pPr eaLnBrk="1" hangingPunct="1">
              <a:buFontTx/>
              <a:buNone/>
            </a:pPr>
            <a:endParaRPr lang="en-US" altLang="en-US" sz="1100" i="1" dirty="0" smtClean="0"/>
          </a:p>
          <a:p>
            <a:pPr eaLnBrk="1" hangingPunct="1">
              <a:buFontTx/>
              <a:buNone/>
            </a:pPr>
            <a:r>
              <a:rPr lang="en-US" altLang="en-US" sz="1800" i="1" dirty="0" smtClean="0"/>
              <a:t>* 	This webinar, once recorded, has not been developed into a self study course. Therefore, watching the recording will not qualify for CPE credit. </a:t>
            </a:r>
          </a:p>
          <a:p>
            <a:pPr eaLnBrk="1" hangingPunct="1">
              <a:buFontTx/>
              <a:buNone/>
            </a:pPr>
            <a:r>
              <a:rPr lang="en-US" altLang="en-US" sz="2400" dirty="0" smtClean="0"/>
              <a:t> </a:t>
            </a:r>
          </a:p>
        </p:txBody>
      </p:sp>
      <p:sp>
        <p:nvSpPr>
          <p:cNvPr id="2" name="Slide Number Placeholder 1"/>
          <p:cNvSpPr>
            <a:spLocks noGrp="1"/>
          </p:cNvSpPr>
          <p:nvPr>
            <p:ph type="sldNum" sz="quarter" idx="4"/>
          </p:nvPr>
        </p:nvSpPr>
        <p:spPr/>
        <p:txBody>
          <a:bodyPr/>
          <a:lstStyle/>
          <a:p>
            <a:fld id="{F8E24598-D429-A34B-B4A6-5808099B37D3}"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267200" cy="4572000"/>
          </a:xfrm>
        </p:spPr>
        <p:txBody>
          <a:bodyPr>
            <a:normAutofit fontScale="85000" lnSpcReduction="10000"/>
          </a:bodyPr>
          <a:lstStyle/>
          <a:p>
            <a:pPr>
              <a:defRPr/>
            </a:pPr>
            <a:r>
              <a:rPr lang="en-US" dirty="0" smtClean="0"/>
              <a:t>Royalties – Box 2</a:t>
            </a:r>
          </a:p>
          <a:p>
            <a:pPr lvl="1">
              <a:defRPr/>
            </a:pPr>
            <a:r>
              <a:rPr lang="en-US" dirty="0" smtClean="0"/>
              <a:t>Report royalties of </a:t>
            </a:r>
            <a:r>
              <a:rPr lang="en-US" b="1" dirty="0" smtClean="0"/>
              <a:t>$10 </a:t>
            </a:r>
            <a:r>
              <a:rPr lang="en-US" dirty="0" smtClean="0"/>
              <a:t>or more</a:t>
            </a:r>
          </a:p>
          <a:p>
            <a:pPr lvl="1">
              <a:defRPr/>
            </a:pPr>
            <a:endParaRPr lang="en-US" sz="1100" dirty="0" smtClean="0"/>
          </a:p>
          <a:p>
            <a:pPr>
              <a:defRPr/>
            </a:pPr>
            <a:r>
              <a:rPr lang="en-US" dirty="0" smtClean="0"/>
              <a:t>Other Income – Box 3</a:t>
            </a:r>
          </a:p>
          <a:p>
            <a:pPr lvl="1">
              <a:defRPr/>
            </a:pPr>
            <a:r>
              <a:rPr lang="en-US" dirty="0" smtClean="0"/>
              <a:t>Prizes and awards that are </a:t>
            </a:r>
            <a:r>
              <a:rPr lang="en-US" u="sng" dirty="0" smtClean="0"/>
              <a:t>not</a:t>
            </a:r>
            <a:r>
              <a:rPr lang="en-US" dirty="0" smtClean="0"/>
              <a:t> for services performed</a:t>
            </a:r>
          </a:p>
          <a:p>
            <a:pPr lvl="1">
              <a:defRPr/>
            </a:pPr>
            <a:r>
              <a:rPr lang="en-US" dirty="0" smtClean="0"/>
              <a:t>Various damage payments</a:t>
            </a:r>
          </a:p>
          <a:p>
            <a:pPr lvl="1">
              <a:defRPr/>
            </a:pPr>
            <a:r>
              <a:rPr lang="en-US" dirty="0" smtClean="0"/>
              <a:t>Excess mileage reimbursement over 14 cents per mile for volunteer drivers</a:t>
            </a:r>
          </a:p>
          <a:p>
            <a:pPr lvl="2">
              <a:defRPr/>
            </a:pPr>
            <a:r>
              <a:rPr lang="en-US" sz="2400" dirty="0" smtClean="0"/>
              <a:t>Reimbursement in excess of volunteer mileage rate creates taxable income for the volunteer</a:t>
            </a:r>
            <a:endParaRPr lang="en-US" sz="2400" dirty="0"/>
          </a:p>
        </p:txBody>
      </p:sp>
      <p:pic>
        <p:nvPicPr>
          <p:cNvPr id="8" name="Content Placeholder 7"/>
          <p:cNvPicPr>
            <a:picLocks noGrp="1" noChangeAspect="1"/>
          </p:cNvPicPr>
          <p:nvPr>
            <p:ph sz="half" idx="2"/>
          </p:nvPr>
        </p:nvPicPr>
        <p:blipFill>
          <a:blip r:embed="rId3"/>
          <a:stretch>
            <a:fillRect/>
          </a:stretch>
        </p:blipFill>
        <p:spPr>
          <a:xfrm>
            <a:off x="4724400" y="1524000"/>
            <a:ext cx="4038600" cy="1434623"/>
          </a:xfrm>
          <a:prstGeom prst="rect">
            <a:avLst/>
          </a:prstGeom>
        </p:spPr>
      </p:pic>
      <p:sp>
        <p:nvSpPr>
          <p:cNvPr id="40964" name="Title 1"/>
          <p:cNvSpPr>
            <a:spLocks noGrp="1"/>
          </p:cNvSpPr>
          <p:nvPr>
            <p:ph type="title"/>
          </p:nvPr>
        </p:nvSpPr>
        <p:spPr/>
        <p:txBody>
          <a:bodyPr/>
          <a:lstStyle/>
          <a:p>
            <a:r>
              <a:rPr lang="en-US" altLang="en-US" dirty="0" smtClean="0"/>
              <a:t>Form 1099-Misc (cont.)	</a:t>
            </a:r>
          </a:p>
        </p:txBody>
      </p:sp>
      <p:cxnSp>
        <p:nvCxnSpPr>
          <p:cNvPr id="7" name="Straight Arrow Connector 6"/>
          <p:cNvCxnSpPr/>
          <p:nvPr/>
        </p:nvCxnSpPr>
        <p:spPr bwMode="auto">
          <a:xfrm>
            <a:off x="3581400" y="1752600"/>
            <a:ext cx="137160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flipV="1">
            <a:off x="4343400" y="2819400"/>
            <a:ext cx="1066800" cy="1219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92452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sz="half" idx="1"/>
          </p:nvPr>
        </p:nvSpPr>
        <p:spPr>
          <a:xfrm>
            <a:off x="457200" y="1447800"/>
            <a:ext cx="4648200" cy="4572000"/>
          </a:xfrm>
        </p:spPr>
        <p:txBody>
          <a:bodyPr/>
          <a:lstStyle/>
          <a:p>
            <a:r>
              <a:rPr lang="en-US" altLang="en-US" dirty="0" smtClean="0"/>
              <a:t>Medical and Healthcare Payments – Box 6</a:t>
            </a:r>
          </a:p>
          <a:p>
            <a:pPr lvl="1"/>
            <a:r>
              <a:rPr lang="en-US" altLang="en-US" dirty="0" smtClean="0"/>
              <a:t>Report payments to individuals, partnerships,   and corporations</a:t>
            </a:r>
          </a:p>
          <a:p>
            <a:pPr lvl="1"/>
            <a:r>
              <a:rPr lang="en-US" altLang="en-US" dirty="0" smtClean="0"/>
              <a:t>Medical payments include doctor fees, drug testing, lab fees, physical therapy, etc.</a:t>
            </a:r>
          </a:p>
          <a:p>
            <a:pPr lvl="1"/>
            <a:r>
              <a:rPr lang="en-US" altLang="en-US" dirty="0" smtClean="0"/>
              <a:t>DO NOT report payments to pharmacies or tax exempt hospitals</a:t>
            </a:r>
          </a:p>
        </p:txBody>
      </p:sp>
      <p:pic>
        <p:nvPicPr>
          <p:cNvPr id="3075" name="Picture 3" descr="C:\Users\olby35651\AppData\Local\Microsoft\Windows\Temporary Internet Files\Content.IE5\5CLD7ZR4\medical-help-for-mold-problems[1].jpg"/>
          <p:cNvPicPr>
            <a:picLocks noGrp="1" noChangeAspect="1" noChangeArrowheads="1"/>
          </p:cNvPicPr>
          <p:nvPr>
            <p:ph sz="half" idx="2"/>
          </p:nvPr>
        </p:nvPicPr>
        <p:blipFill>
          <a:blip r:embed="rId3"/>
          <a:stretch>
            <a:fillRect/>
          </a:stretch>
        </p:blipFill>
        <p:spPr>
          <a:xfrm>
            <a:off x="4648200" y="2219325"/>
            <a:ext cx="4038600" cy="3028950"/>
          </a:xfrm>
          <a:effectLst>
            <a:outerShdw blurRad="50800" dist="38100" dir="2700000" algn="tl" rotWithShape="0">
              <a:prstClr val="black">
                <a:alpha val="40000"/>
              </a:prstClr>
            </a:outerShdw>
          </a:effectLst>
          <a:extLst/>
        </p:spPr>
      </p:pic>
      <p:sp>
        <p:nvSpPr>
          <p:cNvPr id="41988" name="Title 1"/>
          <p:cNvSpPr>
            <a:spLocks noGrp="1"/>
          </p:cNvSpPr>
          <p:nvPr>
            <p:ph type="title"/>
          </p:nvPr>
        </p:nvSpPr>
        <p:spPr/>
        <p:txBody>
          <a:bodyPr/>
          <a:lstStyle/>
          <a:p>
            <a:r>
              <a:rPr lang="en-US" altLang="en-US" dirty="0" smtClean="0"/>
              <a:t>Form 1099-Misc (cont.)</a:t>
            </a:r>
          </a:p>
        </p:txBody>
      </p:sp>
      <p:pic>
        <p:nvPicPr>
          <p:cNvPr id="3" name="Picture 2"/>
          <p:cNvPicPr>
            <a:picLocks noChangeAspect="1"/>
          </p:cNvPicPr>
          <p:nvPr/>
        </p:nvPicPr>
        <p:blipFill>
          <a:blip r:embed="rId4"/>
          <a:stretch>
            <a:fillRect/>
          </a:stretch>
        </p:blipFill>
        <p:spPr>
          <a:xfrm>
            <a:off x="4724400" y="1143000"/>
            <a:ext cx="4290901" cy="1905000"/>
          </a:xfrm>
          <a:prstGeom prst="rect">
            <a:avLst/>
          </a:prstGeom>
        </p:spPr>
      </p:pic>
      <p:sp>
        <p:nvSpPr>
          <p:cNvPr id="4" name="Right Arrow 3"/>
          <p:cNvSpPr/>
          <p:nvPr/>
        </p:nvSpPr>
        <p:spPr bwMode="auto">
          <a:xfrm>
            <a:off x="6019800" y="172364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5826153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a:bodyPr>
          <a:lstStyle/>
          <a:p>
            <a:pPr>
              <a:defRPr/>
            </a:pPr>
            <a:r>
              <a:rPr lang="en-US" dirty="0" smtClean="0"/>
              <a:t>Non-Employee Compensation – Box 7</a:t>
            </a:r>
          </a:p>
          <a:p>
            <a:pPr lvl="1">
              <a:defRPr/>
            </a:pPr>
            <a:r>
              <a:rPr lang="en-US" dirty="0" smtClean="0"/>
              <a:t>Professional service fees to attorneys (including corporation), accountants, consultants, etc.</a:t>
            </a:r>
          </a:p>
          <a:p>
            <a:pPr lvl="1">
              <a:defRPr/>
            </a:pPr>
            <a:r>
              <a:rPr lang="en-US" dirty="0" smtClean="0"/>
              <a:t>Prizes and awards for services performed as a non-employee</a:t>
            </a:r>
          </a:p>
          <a:p>
            <a:pPr lvl="1">
              <a:defRPr/>
            </a:pPr>
            <a:r>
              <a:rPr lang="en-US" dirty="0" smtClean="0"/>
              <a:t>Payment for services to persons who are </a:t>
            </a:r>
            <a:r>
              <a:rPr lang="en-US" u="sng" dirty="0" smtClean="0"/>
              <a:t>not </a:t>
            </a:r>
            <a:r>
              <a:rPr lang="en-US" dirty="0" smtClean="0"/>
              <a:t>employees</a:t>
            </a:r>
          </a:p>
          <a:p>
            <a:pPr>
              <a:defRPr/>
            </a:pPr>
            <a:endParaRPr lang="en-US" dirty="0"/>
          </a:p>
        </p:txBody>
      </p:sp>
      <p:pic>
        <p:nvPicPr>
          <p:cNvPr id="4" name="Content Placeholder 3"/>
          <p:cNvPicPr>
            <a:picLocks noGrp="1" noChangeAspect="1"/>
          </p:cNvPicPr>
          <p:nvPr>
            <p:ph sz="half" idx="2"/>
          </p:nvPr>
        </p:nvPicPr>
        <p:blipFill>
          <a:blip r:embed="rId3"/>
          <a:stretch>
            <a:fillRect/>
          </a:stretch>
        </p:blipFill>
        <p:spPr>
          <a:xfrm>
            <a:off x="4648200" y="1905000"/>
            <a:ext cx="4038600" cy="1054386"/>
          </a:xfrm>
          <a:prstGeom prst="rect">
            <a:avLst/>
          </a:prstGeom>
        </p:spPr>
      </p:pic>
      <p:sp>
        <p:nvSpPr>
          <p:cNvPr id="43012" name="Title 1"/>
          <p:cNvSpPr>
            <a:spLocks noGrp="1"/>
          </p:cNvSpPr>
          <p:nvPr>
            <p:ph type="title"/>
          </p:nvPr>
        </p:nvSpPr>
        <p:spPr/>
        <p:txBody>
          <a:bodyPr/>
          <a:lstStyle/>
          <a:p>
            <a:r>
              <a:rPr lang="en-US" altLang="en-US" dirty="0" smtClean="0"/>
              <a:t>Form 1099-Misc (cont.)</a:t>
            </a:r>
          </a:p>
        </p:txBody>
      </p:sp>
      <p:cxnSp>
        <p:nvCxnSpPr>
          <p:cNvPr id="7" name="Straight Arrow Connector 6"/>
          <p:cNvCxnSpPr/>
          <p:nvPr/>
        </p:nvCxnSpPr>
        <p:spPr bwMode="auto">
          <a:xfrm>
            <a:off x="3200400" y="1828800"/>
            <a:ext cx="1752600" cy="83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75701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defRPr/>
            </a:pPr>
            <a:r>
              <a:rPr lang="en-US" dirty="0" smtClean="0"/>
              <a:t>Gross Proceeds Paid to an Attorney – Box 14</a:t>
            </a:r>
          </a:p>
          <a:p>
            <a:pPr lvl="1">
              <a:defRPr/>
            </a:pPr>
            <a:r>
              <a:rPr lang="en-US" dirty="0" smtClean="0"/>
              <a:t>Gross proceeds of $600 or more paid to attorney for legal services</a:t>
            </a:r>
          </a:p>
          <a:p>
            <a:pPr lvl="1">
              <a:defRPr/>
            </a:pPr>
            <a:r>
              <a:rPr lang="en-US" dirty="0" smtClean="0"/>
              <a:t>Should be reported regardless of whether the services are performed for the payee</a:t>
            </a:r>
            <a:endParaRPr lang="en-US" dirty="0"/>
          </a:p>
        </p:txBody>
      </p:sp>
      <p:pic>
        <p:nvPicPr>
          <p:cNvPr id="5" name="Content Placeholder 4"/>
          <p:cNvPicPr>
            <a:picLocks noGrp="1" noChangeAspect="1"/>
          </p:cNvPicPr>
          <p:nvPr>
            <p:ph sz="half" idx="2"/>
          </p:nvPr>
        </p:nvPicPr>
        <p:blipFill>
          <a:blip r:embed="rId3"/>
          <a:stretch>
            <a:fillRect/>
          </a:stretch>
        </p:blipFill>
        <p:spPr>
          <a:xfrm>
            <a:off x="4777124" y="1676400"/>
            <a:ext cx="3909676" cy="1447800"/>
          </a:xfrm>
          <a:prstGeom prst="rect">
            <a:avLst/>
          </a:prstGeom>
        </p:spPr>
      </p:pic>
      <p:sp>
        <p:nvSpPr>
          <p:cNvPr id="43012" name="Title 1"/>
          <p:cNvSpPr>
            <a:spLocks noGrp="1"/>
          </p:cNvSpPr>
          <p:nvPr>
            <p:ph type="title"/>
          </p:nvPr>
        </p:nvSpPr>
        <p:spPr/>
        <p:txBody>
          <a:bodyPr/>
          <a:lstStyle/>
          <a:p>
            <a:r>
              <a:rPr lang="en-US" altLang="en-US" dirty="0" smtClean="0"/>
              <a:t>Form 1099-Misc (cont.)</a:t>
            </a:r>
          </a:p>
        </p:txBody>
      </p:sp>
      <p:cxnSp>
        <p:nvCxnSpPr>
          <p:cNvPr id="8" name="Straight Arrow Connector 7"/>
          <p:cNvCxnSpPr/>
          <p:nvPr/>
        </p:nvCxnSpPr>
        <p:spPr bwMode="auto">
          <a:xfrm>
            <a:off x="4114800" y="2209800"/>
            <a:ext cx="1447800"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69494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Question #8</a:t>
            </a:r>
          </a:p>
        </p:txBody>
      </p:sp>
      <p:sp>
        <p:nvSpPr>
          <p:cNvPr id="30723" name="Content Placeholder 2"/>
          <p:cNvSpPr>
            <a:spLocks noGrp="1"/>
          </p:cNvSpPr>
          <p:nvPr>
            <p:ph idx="1"/>
          </p:nvPr>
        </p:nvSpPr>
        <p:spPr/>
        <p:txBody>
          <a:bodyPr/>
          <a:lstStyle/>
          <a:p>
            <a:pPr marL="0" indent="0">
              <a:buNone/>
            </a:pPr>
            <a:r>
              <a:rPr lang="en-US" altLang="en-US" dirty="0" smtClean="0"/>
              <a:t>A private foundation pays its Board of Directors a $1,000 a quarter (per director) for each meeting they attend and for their service on the board.</a:t>
            </a:r>
          </a:p>
          <a:p>
            <a:pPr marL="0" indent="0">
              <a:buNone/>
            </a:pPr>
            <a:endParaRPr lang="en-US" altLang="en-US" dirty="0"/>
          </a:p>
          <a:p>
            <a:pPr marL="514350" indent="-514350">
              <a:buAutoNum type="arabicPeriod"/>
            </a:pPr>
            <a:r>
              <a:rPr lang="en-US" altLang="en-US" dirty="0" smtClean="0"/>
              <a:t>Is a Form 1099 required to be issued?</a:t>
            </a:r>
          </a:p>
          <a:p>
            <a:pPr marL="914400" lvl="1" indent="-514350">
              <a:buFont typeface="+mj-lt"/>
              <a:buAutoNum type="alphaUcPeriod"/>
            </a:pPr>
            <a:r>
              <a:rPr lang="en-US" altLang="en-US" dirty="0" smtClean="0"/>
              <a:t>Yes</a:t>
            </a:r>
          </a:p>
          <a:p>
            <a:pPr marL="914400" lvl="1" indent="-514350">
              <a:buFont typeface="+mj-lt"/>
              <a:buAutoNum type="alphaUcPeriod"/>
            </a:pPr>
            <a:r>
              <a:rPr lang="en-US" altLang="en-US" dirty="0" smtClean="0"/>
              <a:t>No</a:t>
            </a:r>
          </a:p>
        </p:txBody>
      </p:sp>
    </p:spTree>
    <p:extLst>
      <p:ext uri="{BB962C8B-B14F-4D97-AF65-F5344CB8AC3E}">
        <p14:creationId xmlns:p14="http://schemas.microsoft.com/office/powerpoint/2010/main" val="99298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Question #8 (cont.)</a:t>
            </a:r>
          </a:p>
        </p:txBody>
      </p:sp>
      <p:sp>
        <p:nvSpPr>
          <p:cNvPr id="30723" name="Content Placeholder 2"/>
          <p:cNvSpPr>
            <a:spLocks noGrp="1"/>
          </p:cNvSpPr>
          <p:nvPr>
            <p:ph idx="1"/>
          </p:nvPr>
        </p:nvSpPr>
        <p:spPr/>
        <p:txBody>
          <a:bodyPr/>
          <a:lstStyle/>
          <a:p>
            <a:pPr marL="0" indent="0">
              <a:buNone/>
            </a:pPr>
            <a:r>
              <a:rPr lang="en-US" altLang="en-US" dirty="0"/>
              <a:t>A private foundation pays its Board of Directors a $1,000 a quarter (per director) for each meeting they attend and for their service on the board.</a:t>
            </a:r>
          </a:p>
          <a:p>
            <a:pPr marL="514350" indent="-514350">
              <a:buAutoNum type="arabicPeriod"/>
            </a:pPr>
            <a:endParaRPr lang="en-US" altLang="en-US" dirty="0" smtClean="0"/>
          </a:p>
          <a:p>
            <a:pPr marL="0" indent="0">
              <a:buNone/>
            </a:pPr>
            <a:r>
              <a:rPr lang="en-US" altLang="en-US" dirty="0" smtClean="0"/>
              <a:t>2. What box on the Form 1099 would the amount be reported in?</a:t>
            </a:r>
          </a:p>
          <a:p>
            <a:pPr marL="857250" lvl="1" indent="-457200">
              <a:buFont typeface="+mj-lt"/>
              <a:buAutoNum type="alphaUcPeriod"/>
            </a:pPr>
            <a:r>
              <a:rPr lang="en-US" altLang="en-US" dirty="0" smtClean="0"/>
              <a:t>Box 3 - 	Other income”</a:t>
            </a:r>
          </a:p>
          <a:p>
            <a:pPr marL="857250" lvl="1" indent="-457200">
              <a:buFont typeface="+mj-lt"/>
              <a:buAutoNum type="alphaUcPeriod"/>
            </a:pPr>
            <a:r>
              <a:rPr lang="en-US" altLang="en-US" dirty="0" smtClean="0"/>
              <a:t>Box 7 - 	Non-employee compensation</a:t>
            </a:r>
          </a:p>
        </p:txBody>
      </p:sp>
    </p:spTree>
    <p:extLst>
      <p:ext uri="{BB962C8B-B14F-4D97-AF65-F5344CB8AC3E}">
        <p14:creationId xmlns:p14="http://schemas.microsoft.com/office/powerpoint/2010/main" val="1952811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Question #9</a:t>
            </a:r>
          </a:p>
        </p:txBody>
      </p:sp>
      <p:sp>
        <p:nvSpPr>
          <p:cNvPr id="30723" name="Content Placeholder 2"/>
          <p:cNvSpPr>
            <a:spLocks noGrp="1"/>
          </p:cNvSpPr>
          <p:nvPr>
            <p:ph idx="1"/>
          </p:nvPr>
        </p:nvSpPr>
        <p:spPr/>
        <p:txBody>
          <a:bodyPr/>
          <a:lstStyle/>
          <a:p>
            <a:pPr marL="0" indent="0">
              <a:buNone/>
            </a:pPr>
            <a:r>
              <a:rPr lang="en-US" altLang="en-US" dirty="0" smtClean="0"/>
              <a:t>Employee </a:t>
            </a:r>
            <a:r>
              <a:rPr lang="en-US" altLang="en-US" dirty="0"/>
              <a:t>b</a:t>
            </a:r>
            <a:r>
              <a:rPr lang="en-US" altLang="en-US" dirty="0" smtClean="0"/>
              <a:t>usiness expense reimbursements are not reported on a Form 1099-Misc.</a:t>
            </a:r>
            <a:endParaRPr lang="en-US" altLang="en-US" dirty="0"/>
          </a:p>
          <a:p>
            <a:pPr marL="914400" lvl="1" indent="-514350">
              <a:buFont typeface="+mj-lt"/>
              <a:buAutoNum type="alphaUcPeriod"/>
            </a:pPr>
            <a:endParaRPr lang="en-US" altLang="en-US" dirty="0" smtClean="0"/>
          </a:p>
          <a:p>
            <a:pPr marL="914400" lvl="1" indent="-514350">
              <a:buFont typeface="+mj-lt"/>
              <a:buAutoNum type="alphaUcPeriod"/>
            </a:pPr>
            <a:r>
              <a:rPr lang="en-US" altLang="en-US" dirty="0" smtClean="0"/>
              <a:t>True </a:t>
            </a:r>
          </a:p>
          <a:p>
            <a:pPr marL="914400" lvl="1" indent="-514350">
              <a:buFont typeface="+mj-lt"/>
              <a:buAutoNum type="alphaUcPeriod"/>
            </a:pPr>
            <a:r>
              <a:rPr lang="en-US" altLang="en-US" dirty="0" smtClean="0"/>
              <a:t>False</a:t>
            </a:r>
          </a:p>
        </p:txBody>
      </p:sp>
    </p:spTree>
    <p:extLst>
      <p:ext uri="{BB962C8B-B14F-4D97-AF65-F5344CB8AC3E}">
        <p14:creationId xmlns:p14="http://schemas.microsoft.com/office/powerpoint/2010/main" val="27489678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Are you required to backup withhold?</a:t>
            </a:r>
          </a:p>
        </p:txBody>
      </p:sp>
      <p:sp>
        <p:nvSpPr>
          <p:cNvPr id="44035" name="Content Placeholder 2"/>
          <p:cNvSpPr>
            <a:spLocks noGrp="1"/>
          </p:cNvSpPr>
          <p:nvPr>
            <p:ph idx="1"/>
          </p:nvPr>
        </p:nvSpPr>
        <p:spPr/>
        <p:txBody>
          <a:bodyPr/>
          <a:lstStyle/>
          <a:p>
            <a:r>
              <a:rPr lang="en-US" altLang="en-US" dirty="0" smtClean="0"/>
              <a:t>You are required to backup withhold if you make reportable payments to persons or entities who have not furnished a valid TIN</a:t>
            </a:r>
          </a:p>
          <a:p>
            <a:pPr lvl="1"/>
            <a:r>
              <a:rPr lang="en-US" altLang="en-US" dirty="0" smtClean="0"/>
              <a:t>Obtain the TIN in advance of payments being made!!</a:t>
            </a:r>
          </a:p>
          <a:p>
            <a:pPr lvl="1"/>
            <a:r>
              <a:rPr lang="en-US" altLang="en-US" dirty="0" smtClean="0"/>
              <a:t>Withholding is 28%</a:t>
            </a:r>
          </a:p>
          <a:p>
            <a:pPr lvl="1"/>
            <a:r>
              <a:rPr lang="en-US" altLang="en-US" dirty="0" smtClean="0"/>
              <a:t>Begins when aggregate payments for the calendar </a:t>
            </a:r>
            <a:r>
              <a:rPr lang="en-US" altLang="en-US" dirty="0"/>
              <a:t> </a:t>
            </a:r>
            <a:r>
              <a:rPr lang="en-US" altLang="en-US" dirty="0" smtClean="0"/>
              <a:t>        year reach $600</a:t>
            </a:r>
          </a:p>
          <a:p>
            <a:pPr lvl="2"/>
            <a:r>
              <a:rPr lang="en-US" altLang="en-US" dirty="0" smtClean="0"/>
              <a:t>Begins immediately if the payee was subject to backup withholding in the prior year</a:t>
            </a:r>
          </a:p>
          <a:p>
            <a:pPr lvl="2"/>
            <a:endParaRPr lang="en-US" altLang="en-US" dirty="0" smtClean="0"/>
          </a:p>
          <a:p>
            <a:pPr lvl="2"/>
            <a:endParaRPr lang="en-US" altLang="en-US" dirty="0" smtClean="0"/>
          </a:p>
          <a:p>
            <a:pPr lvl="1"/>
            <a:endParaRPr lang="en-US" altLang="en-US" dirty="0" smtClean="0"/>
          </a:p>
        </p:txBody>
      </p:sp>
    </p:spTree>
    <p:extLst>
      <p:ext uri="{BB962C8B-B14F-4D97-AF65-F5344CB8AC3E}">
        <p14:creationId xmlns:p14="http://schemas.microsoft.com/office/powerpoint/2010/main" val="3823028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Reporting </a:t>
            </a:r>
            <a:r>
              <a:rPr lang="en-US" altLang="en-US" dirty="0"/>
              <a:t>B</a:t>
            </a:r>
            <a:r>
              <a:rPr lang="en-US" altLang="en-US" dirty="0" smtClean="0"/>
              <a:t>ackup </a:t>
            </a:r>
            <a:r>
              <a:rPr lang="en-US" altLang="en-US" dirty="0"/>
              <a:t>W</a:t>
            </a:r>
            <a:r>
              <a:rPr lang="en-US" altLang="en-US" dirty="0" smtClean="0"/>
              <a:t>ithholding</a:t>
            </a:r>
          </a:p>
        </p:txBody>
      </p:sp>
      <p:sp>
        <p:nvSpPr>
          <p:cNvPr id="45059" name="Content Placeholder 2"/>
          <p:cNvSpPr>
            <a:spLocks noGrp="1"/>
          </p:cNvSpPr>
          <p:nvPr>
            <p:ph idx="1"/>
          </p:nvPr>
        </p:nvSpPr>
        <p:spPr/>
        <p:txBody>
          <a:bodyPr/>
          <a:lstStyle/>
          <a:p>
            <a:r>
              <a:rPr lang="en-US" altLang="en-US" dirty="0" smtClean="0"/>
              <a:t>Include amount withheld in Box 4 of form 1099-Misc</a:t>
            </a:r>
          </a:p>
          <a:p>
            <a:r>
              <a:rPr lang="en-US" altLang="en-US" dirty="0" smtClean="0"/>
              <a:t>Form 945 is used to report and pay backup withholding to the IRS</a:t>
            </a:r>
          </a:p>
          <a:p>
            <a:pPr lvl="1"/>
            <a:r>
              <a:rPr lang="en-US" altLang="en-US" dirty="0" smtClean="0"/>
              <a:t>Due date of January 31</a:t>
            </a:r>
          </a:p>
          <a:p>
            <a:pPr lvl="1"/>
            <a:r>
              <a:rPr lang="en-US" altLang="en-US" dirty="0" smtClean="0"/>
              <a:t>Ordinary withholding deposit rules apply</a:t>
            </a:r>
          </a:p>
          <a:p>
            <a:pPr lvl="1"/>
            <a:r>
              <a:rPr lang="en-US" altLang="en-US" dirty="0" smtClean="0"/>
              <a:t>Do not include 945 deposits with your 941 deposits</a:t>
            </a:r>
          </a:p>
          <a:p>
            <a:pPr lvl="2"/>
            <a:endParaRPr lang="en-US" altLang="en-US" dirty="0" smtClean="0"/>
          </a:p>
          <a:p>
            <a:pPr lvl="1"/>
            <a:endParaRPr lang="en-US" altLang="en-US" dirty="0" smtClean="0"/>
          </a:p>
        </p:txBody>
      </p:sp>
    </p:spTree>
    <p:extLst>
      <p:ext uri="{BB962C8B-B14F-4D97-AF65-F5344CB8AC3E}">
        <p14:creationId xmlns:p14="http://schemas.microsoft.com/office/powerpoint/2010/main" val="458003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Question #10</a:t>
            </a:r>
          </a:p>
        </p:txBody>
      </p:sp>
      <p:sp>
        <p:nvSpPr>
          <p:cNvPr id="30723" name="Content Placeholder 2"/>
          <p:cNvSpPr>
            <a:spLocks noGrp="1"/>
          </p:cNvSpPr>
          <p:nvPr>
            <p:ph idx="1"/>
          </p:nvPr>
        </p:nvSpPr>
        <p:spPr>
          <a:xfrm>
            <a:off x="457200" y="1219200"/>
            <a:ext cx="8229600" cy="4800600"/>
          </a:xfrm>
        </p:spPr>
        <p:txBody>
          <a:bodyPr/>
          <a:lstStyle/>
          <a:p>
            <a:pPr marL="0" indent="0">
              <a:buNone/>
            </a:pPr>
            <a:r>
              <a:rPr lang="en-US" altLang="en-US" dirty="0" smtClean="0"/>
              <a:t>XYZ Nonprofit paid a contract psychologist to perform services to their clients during 2017. Her services were also used in the prior year.  Earlier in they year, the IRS  notified the organization that her name/SSN on the prior year’s Form 1099 filing did not match.  As such, backup withholding is required.  She presented an invoice of $1000 for her monthly services.  How much will she receive from XYZ Nonprofit?</a:t>
            </a:r>
            <a:endParaRPr lang="en-US" altLang="en-US" dirty="0"/>
          </a:p>
          <a:p>
            <a:pPr marL="914400" lvl="1" indent="-514350">
              <a:buFont typeface="+mj-lt"/>
              <a:buAutoNum type="alphaUcPeriod"/>
            </a:pPr>
            <a:r>
              <a:rPr lang="en-US" altLang="en-US" dirty="0" smtClean="0"/>
              <a:t>$1000 </a:t>
            </a:r>
          </a:p>
          <a:p>
            <a:pPr marL="914400" lvl="1" indent="-514350">
              <a:buFont typeface="+mj-lt"/>
              <a:buAutoNum type="alphaUcPeriod"/>
            </a:pPr>
            <a:r>
              <a:rPr lang="en-US" altLang="en-US" dirty="0" smtClean="0"/>
              <a:t>$720</a:t>
            </a:r>
          </a:p>
          <a:p>
            <a:pPr marL="914400" lvl="1" indent="-514350">
              <a:buFont typeface="+mj-lt"/>
              <a:buAutoNum type="alphaUcPeriod"/>
            </a:pPr>
            <a:r>
              <a:rPr lang="en-US" altLang="en-US" dirty="0" smtClean="0"/>
              <a:t>$280</a:t>
            </a:r>
          </a:p>
        </p:txBody>
      </p:sp>
    </p:spTree>
    <p:extLst>
      <p:ext uri="{BB962C8B-B14F-4D97-AF65-F5344CB8AC3E}">
        <p14:creationId xmlns:p14="http://schemas.microsoft.com/office/powerpoint/2010/main" val="301183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About CliftonLarsonAllen</a:t>
            </a:r>
          </a:p>
        </p:txBody>
      </p:sp>
      <p:sp>
        <p:nvSpPr>
          <p:cNvPr id="14339" name="Content Placeholder 2"/>
          <p:cNvSpPr>
            <a:spLocks noGrp="1"/>
          </p:cNvSpPr>
          <p:nvPr>
            <p:ph idx="1"/>
          </p:nvPr>
        </p:nvSpPr>
        <p:spPr/>
        <p:txBody>
          <a:bodyPr/>
          <a:lstStyle/>
          <a:p>
            <a:pPr eaLnBrk="1" hangingPunct="1">
              <a:defRPr/>
            </a:pPr>
            <a:r>
              <a:rPr lang="en-US" altLang="en-US" dirty="0" smtClean="0"/>
              <a:t>A professional services firm with three distinct business lines</a:t>
            </a:r>
          </a:p>
          <a:p>
            <a:pPr lvl="1" eaLnBrk="1" hangingPunct="1">
              <a:defRPr/>
            </a:pPr>
            <a:r>
              <a:rPr lang="en-US" altLang="en-US" dirty="0" smtClean="0"/>
              <a:t>Wealth Advisory</a:t>
            </a:r>
          </a:p>
          <a:p>
            <a:pPr lvl="1" eaLnBrk="1" hangingPunct="1">
              <a:defRPr/>
            </a:pPr>
            <a:r>
              <a:rPr lang="en-US" altLang="en-US" dirty="0" smtClean="0"/>
              <a:t>Outsourcing</a:t>
            </a:r>
          </a:p>
          <a:p>
            <a:pPr lvl="1" eaLnBrk="1" hangingPunct="1">
              <a:defRPr/>
            </a:pPr>
            <a:r>
              <a:rPr lang="en-US" altLang="en-US" dirty="0" smtClean="0"/>
              <a:t>Audit, Tax, and Consulting</a:t>
            </a:r>
          </a:p>
          <a:p>
            <a:pPr eaLnBrk="1" hangingPunct="1">
              <a:defRPr/>
            </a:pPr>
            <a:r>
              <a:rPr lang="en-US" altLang="en-US" dirty="0" smtClean="0"/>
              <a:t>More than 5,000 employees</a:t>
            </a:r>
          </a:p>
          <a:p>
            <a:pPr eaLnBrk="1" hangingPunct="1">
              <a:defRPr/>
            </a:pPr>
            <a:r>
              <a:rPr lang="en-US" altLang="en-US" dirty="0" smtClean="0"/>
              <a:t>Offices coast to coast</a:t>
            </a:r>
          </a:p>
          <a:p>
            <a:pPr eaLnBrk="1" hangingPunct="1">
              <a:defRPr/>
            </a:pPr>
            <a:r>
              <a:rPr lang="en-US" altLang="en-US" dirty="0" smtClean="0">
                <a:solidFill>
                  <a:schemeClr val="tx1"/>
                </a:solidFill>
              </a:rPr>
              <a:t>Serving over 6,000 nonprofits</a:t>
            </a:r>
          </a:p>
          <a:p>
            <a:pPr marL="0" indent="0" eaLnBrk="1" hangingPunct="1">
              <a:buFontTx/>
              <a:buNone/>
              <a:defRPr/>
            </a:pPr>
            <a:endParaRPr lang="en-US" altLang="en-US" dirty="0" smtClean="0"/>
          </a:p>
          <a:p>
            <a:pPr marL="0" indent="0" eaLnBrk="1" hangingPunct="1">
              <a:buFontTx/>
              <a:buNone/>
              <a:defRPr/>
            </a:pPr>
            <a:r>
              <a:rPr lang="en-US" sz="1200" i="1" dirty="0" smtClean="0"/>
              <a:t>Investment advisory services are offered through CliftonLarsonAllen Wealth Advisors, LLC.</a:t>
            </a:r>
            <a:endParaRPr lang="en-US" sz="1200" dirty="0" smtClean="0"/>
          </a:p>
          <a:p>
            <a:pPr marL="0" indent="0" eaLnBrk="1" hangingPunct="1">
              <a:buFontTx/>
              <a:buNone/>
              <a:defRPr/>
            </a:pPr>
            <a:endParaRPr lang="en-US" altLang="en-US" dirty="0" smtClean="0"/>
          </a:p>
        </p:txBody>
      </p:sp>
      <p:sp>
        <p:nvSpPr>
          <p:cNvPr id="3" name="Slide Number Placeholder 2"/>
          <p:cNvSpPr>
            <a:spLocks noGrp="1"/>
          </p:cNvSpPr>
          <p:nvPr>
            <p:ph type="sldNum" sz="quarter" idx="4"/>
          </p:nvPr>
        </p:nvSpPr>
        <p:spPr/>
        <p:txBody>
          <a:bodyPr/>
          <a:lstStyle/>
          <a:p>
            <a:fld id="{F8E24598-D429-A34B-B4A6-5808099B37D3}" type="slidenum">
              <a:rPr lang="en-US" smtClean="0"/>
              <a:pPr/>
              <a:t>5</a:t>
            </a:fld>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0" y="2438400"/>
            <a:ext cx="4106702" cy="254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0465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Who Must File Electronically</a:t>
            </a:r>
          </a:p>
        </p:txBody>
      </p:sp>
      <p:sp>
        <p:nvSpPr>
          <p:cNvPr id="46083" name="Content Placeholder 2"/>
          <p:cNvSpPr>
            <a:spLocks noGrp="1"/>
          </p:cNvSpPr>
          <p:nvPr>
            <p:ph idx="1"/>
          </p:nvPr>
        </p:nvSpPr>
        <p:spPr/>
        <p:txBody>
          <a:bodyPr/>
          <a:lstStyle/>
          <a:p>
            <a:r>
              <a:rPr lang="en-US" altLang="en-US" dirty="0" smtClean="0"/>
              <a:t>Use IRS e-file if you file 250 or more information returns</a:t>
            </a:r>
          </a:p>
          <a:p>
            <a:pPr lvl="1"/>
            <a:r>
              <a:rPr lang="en-US" altLang="en-US" dirty="0" smtClean="0"/>
              <a:t>Requirement applies </a:t>
            </a:r>
            <a:r>
              <a:rPr lang="en-US" altLang="en-US" i="1" dirty="0" smtClean="0"/>
              <a:t>separately</a:t>
            </a:r>
            <a:r>
              <a:rPr lang="en-US" altLang="en-US" dirty="0" smtClean="0"/>
              <a:t> to each type of form</a:t>
            </a:r>
          </a:p>
          <a:p>
            <a:pPr lvl="1"/>
            <a:r>
              <a:rPr lang="en-US" altLang="en-US" dirty="0" smtClean="0"/>
              <a:t>Requirement applies </a:t>
            </a:r>
            <a:r>
              <a:rPr lang="en-US" altLang="en-US" i="1" dirty="0" smtClean="0"/>
              <a:t>separately</a:t>
            </a:r>
            <a:r>
              <a:rPr lang="en-US" altLang="en-US" dirty="0" smtClean="0"/>
              <a:t> to originals and corrections</a:t>
            </a:r>
          </a:p>
          <a:p>
            <a:r>
              <a:rPr lang="en-US" altLang="en-US" dirty="0" smtClean="0"/>
              <a:t>You may choose to file electronically even if you are not required to</a:t>
            </a:r>
          </a:p>
          <a:p>
            <a:pPr>
              <a:buFontTx/>
              <a:buNone/>
            </a:pPr>
            <a:endParaRPr lang="en-US" altLang="en-US" dirty="0" smtClean="0"/>
          </a:p>
          <a:p>
            <a:pPr>
              <a:buFontTx/>
              <a:buNone/>
            </a:pPr>
            <a:endParaRPr lang="en-US" altLang="en-US" dirty="0" smtClean="0"/>
          </a:p>
        </p:txBody>
      </p:sp>
      <p:pic>
        <p:nvPicPr>
          <p:cNvPr id="46085" name="Picture 4" descr="irs_e_file_0_666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038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256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Due Dates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4357169"/>
              </p:ext>
            </p:extLst>
          </p:nvPr>
        </p:nvGraphicFramePr>
        <p:xfrm>
          <a:off x="633413" y="1600200"/>
          <a:ext cx="7878762" cy="2422811"/>
        </p:xfrm>
        <a:graphic>
          <a:graphicData uri="http://schemas.openxmlformats.org/drawingml/2006/table">
            <a:tbl>
              <a:tblPr firstRow="1" bandRow="1">
                <a:tableStyleId>{5C22544A-7EE6-4342-B048-85BDC9FD1C3A}</a:tableStyleId>
              </a:tblPr>
              <a:tblGrid>
                <a:gridCol w="4662520"/>
                <a:gridCol w="1752755"/>
                <a:gridCol w="1463487"/>
              </a:tblGrid>
              <a:tr h="640171">
                <a:tc>
                  <a:txBody>
                    <a:bodyPr/>
                    <a:lstStyle/>
                    <a:p>
                      <a:pPr algn="ctr"/>
                      <a:r>
                        <a:rPr lang="en-US" sz="1800" dirty="0" smtClean="0"/>
                        <a:t>Form</a:t>
                      </a:r>
                      <a:endParaRPr lang="en-US" sz="1800" dirty="0"/>
                    </a:p>
                  </a:txBody>
                  <a:tcPr marL="91448" marR="91448" marT="45704" marB="45704" anchor="ctr"/>
                </a:tc>
                <a:tc>
                  <a:txBody>
                    <a:bodyPr/>
                    <a:lstStyle/>
                    <a:p>
                      <a:pPr algn="ctr"/>
                      <a:r>
                        <a:rPr lang="en-US" sz="1800" dirty="0" smtClean="0"/>
                        <a:t>Due Date</a:t>
                      </a:r>
                    </a:p>
                    <a:p>
                      <a:pPr algn="ctr"/>
                      <a:r>
                        <a:rPr lang="en-US" sz="1800" dirty="0" smtClean="0"/>
                        <a:t>Recipient</a:t>
                      </a:r>
                      <a:endParaRPr lang="en-US" sz="1800" dirty="0"/>
                    </a:p>
                  </a:txBody>
                  <a:tcPr marL="91448" marR="91448" marT="45704" marB="45704" anchor="ctr"/>
                </a:tc>
                <a:tc>
                  <a:txBody>
                    <a:bodyPr/>
                    <a:lstStyle/>
                    <a:p>
                      <a:pPr algn="ctr"/>
                      <a:r>
                        <a:rPr lang="en-US" sz="1800" dirty="0" smtClean="0"/>
                        <a:t>Due Date</a:t>
                      </a:r>
                    </a:p>
                    <a:p>
                      <a:pPr algn="ctr"/>
                      <a:r>
                        <a:rPr lang="en-US" sz="1800" dirty="0" smtClean="0"/>
                        <a:t>IRS</a:t>
                      </a:r>
                      <a:endParaRPr lang="en-US" sz="1800" dirty="0"/>
                    </a:p>
                  </a:txBody>
                  <a:tcPr marL="91448" marR="91448" marT="45704" marB="45704" anchor="ctr"/>
                </a:tc>
              </a:tr>
              <a:tr h="571296">
                <a:tc>
                  <a:txBody>
                    <a:bodyPr/>
                    <a:lstStyle/>
                    <a:p>
                      <a:r>
                        <a:rPr lang="en-US" sz="1800" b="1" dirty="0" smtClean="0"/>
                        <a:t>1099</a:t>
                      </a:r>
                      <a:endParaRPr lang="en-US" sz="1800" b="1" dirty="0"/>
                    </a:p>
                  </a:txBody>
                  <a:tcPr marL="91448" marR="91448" marT="45704" marB="45704" anchor="ctr"/>
                </a:tc>
                <a:tc>
                  <a:txBody>
                    <a:bodyPr/>
                    <a:lstStyle/>
                    <a:p>
                      <a:r>
                        <a:rPr lang="en-US" sz="1800" dirty="0" smtClean="0"/>
                        <a:t>January 31</a:t>
                      </a:r>
                      <a:endParaRPr lang="en-US" sz="1800" dirty="0"/>
                    </a:p>
                  </a:txBody>
                  <a:tcPr marL="91448" marR="91448" marT="45704" marB="4570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January 31</a:t>
                      </a:r>
                      <a:r>
                        <a:rPr lang="en-US" sz="1800" baseline="30000" dirty="0" smtClean="0"/>
                        <a:t>st</a:t>
                      </a:r>
                      <a:endParaRPr lang="en-US" sz="1800" dirty="0"/>
                    </a:p>
                  </a:txBody>
                  <a:tcPr marL="91448" marR="91448" marT="45704" marB="45704" anchor="ctr"/>
                </a:tc>
              </a:tr>
              <a:tr h="571296">
                <a:tc>
                  <a:txBody>
                    <a:bodyPr/>
                    <a:lstStyle/>
                    <a:p>
                      <a:r>
                        <a:rPr lang="en-US" sz="1800" b="1" dirty="0" smtClean="0"/>
                        <a:t>1096</a:t>
                      </a:r>
                      <a:endParaRPr lang="en-US" sz="1800" b="1" dirty="0"/>
                    </a:p>
                  </a:txBody>
                  <a:tcPr marL="91448" marR="91448" marT="45704" marB="45704" anchor="ctr"/>
                </a:tc>
                <a:tc>
                  <a:txBody>
                    <a:bodyPr/>
                    <a:lstStyle/>
                    <a:p>
                      <a:r>
                        <a:rPr lang="en-US" sz="1800" dirty="0" smtClean="0"/>
                        <a:t>N/A</a:t>
                      </a:r>
                      <a:endParaRPr lang="en-US" sz="1800" dirty="0"/>
                    </a:p>
                  </a:txBody>
                  <a:tcPr marL="91448" marR="91448" marT="45704" marB="4570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January 31</a:t>
                      </a:r>
                      <a:r>
                        <a:rPr lang="en-US" sz="1800" baseline="30000" dirty="0" smtClean="0"/>
                        <a:t>st</a:t>
                      </a:r>
                      <a:endParaRPr lang="en-US" sz="1800" dirty="0"/>
                    </a:p>
                  </a:txBody>
                  <a:tcPr marL="91448" marR="91448" marT="45704" marB="45704" anchor="ctr"/>
                </a:tc>
              </a:tr>
              <a:tr h="571296">
                <a:tc>
                  <a:txBody>
                    <a:bodyPr/>
                    <a:lstStyle/>
                    <a:p>
                      <a:r>
                        <a:rPr lang="en-US" sz="1800" b="1" dirty="0" smtClean="0"/>
                        <a:t>945 (backup</a:t>
                      </a:r>
                      <a:r>
                        <a:rPr lang="en-US" sz="1800" b="1" baseline="0" dirty="0" smtClean="0"/>
                        <a:t> withholding)</a:t>
                      </a:r>
                      <a:endParaRPr lang="en-US" sz="1800" b="1" dirty="0"/>
                    </a:p>
                  </a:txBody>
                  <a:tcPr marL="91448" marR="91448" marT="45704" marB="45704" anchor="ctr"/>
                </a:tc>
                <a:tc>
                  <a:txBody>
                    <a:bodyPr/>
                    <a:lstStyle/>
                    <a:p>
                      <a:r>
                        <a:rPr lang="en-US" sz="1800" dirty="0" smtClean="0"/>
                        <a:t>N/A</a:t>
                      </a:r>
                      <a:endParaRPr lang="en-US" sz="1800" dirty="0"/>
                    </a:p>
                  </a:txBody>
                  <a:tcPr marL="91448" marR="91448" marT="45704" marB="4570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January 31</a:t>
                      </a:r>
                      <a:r>
                        <a:rPr lang="en-US" sz="1800" baseline="30000" dirty="0" smtClean="0"/>
                        <a:t>st</a:t>
                      </a:r>
                      <a:r>
                        <a:rPr lang="en-US" sz="1800" baseline="0" dirty="0" smtClean="0"/>
                        <a:t> or Feb. 12</a:t>
                      </a:r>
                      <a:r>
                        <a:rPr lang="en-US" sz="1800" baseline="30000" dirty="0" smtClean="0"/>
                        <a:t>th</a:t>
                      </a:r>
                      <a:r>
                        <a:rPr lang="en-US" sz="1800" baseline="0" dirty="0" smtClean="0"/>
                        <a:t> </a:t>
                      </a:r>
                      <a:endParaRPr lang="en-US" sz="1800" dirty="0"/>
                    </a:p>
                  </a:txBody>
                  <a:tcPr marL="91448" marR="91448" marT="45704" marB="45704" anchor="ctr"/>
                </a:tc>
              </a:tr>
            </a:tbl>
          </a:graphicData>
        </a:graphic>
      </p:graphicFrame>
      <p:sp>
        <p:nvSpPr>
          <p:cNvPr id="47126" name="TextBox 7"/>
          <p:cNvSpPr txBox="1">
            <a:spLocks noChangeArrowheads="1"/>
          </p:cNvSpPr>
          <p:nvPr/>
        </p:nvSpPr>
        <p:spPr bwMode="auto">
          <a:xfrm>
            <a:off x="609600" y="4251611"/>
            <a:ext cx="807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rgbClr val="413000"/>
                </a:solidFill>
                <a:latin typeface="Calibri" pitchFamily="34" charset="0"/>
                <a:ea typeface="Calibri" pitchFamily="34" charset="0"/>
                <a:cs typeface="Calibri" pitchFamily="34" charset="0"/>
              </a:defRPr>
            </a:lvl1pPr>
            <a:lvl2pPr marL="742950" indent="-285750" eaLnBrk="0" hangingPunct="0">
              <a:spcBef>
                <a:spcPct val="20000"/>
              </a:spcBef>
              <a:buChar char="–"/>
              <a:defRPr sz="2400">
                <a:solidFill>
                  <a:srgbClr val="413000"/>
                </a:solidFill>
                <a:latin typeface="Calibri" pitchFamily="34" charset="0"/>
                <a:ea typeface="Calibri" pitchFamily="34" charset="0"/>
                <a:cs typeface="Calibri" pitchFamily="34" charset="0"/>
              </a:defRPr>
            </a:lvl2pPr>
            <a:lvl3pPr marL="1143000" indent="-228600" eaLnBrk="0" hangingPunct="0">
              <a:spcBef>
                <a:spcPct val="20000"/>
              </a:spcBef>
              <a:buSzPct val="85000"/>
              <a:buFont typeface="Arial Narrow" pitchFamily="34" charset="0"/>
              <a:buChar char="◊"/>
              <a:defRPr sz="2000">
                <a:solidFill>
                  <a:srgbClr val="413000"/>
                </a:solidFill>
                <a:latin typeface="Calibri" pitchFamily="34" charset="0"/>
                <a:ea typeface="Calibri" pitchFamily="34" charset="0"/>
                <a:cs typeface="Calibri" pitchFamily="34" charset="0"/>
              </a:defRPr>
            </a:lvl3pPr>
            <a:lvl4pPr marL="1600200" indent="-228600" eaLnBrk="0" hangingPunct="0">
              <a:spcBef>
                <a:spcPct val="20000"/>
              </a:spcBef>
              <a:buChar char="•"/>
              <a:defRPr>
                <a:solidFill>
                  <a:srgbClr val="413000"/>
                </a:solidFill>
                <a:latin typeface="Calibri" pitchFamily="34" charset="0"/>
                <a:ea typeface="Calibri" pitchFamily="34" charset="0"/>
                <a:cs typeface="Calibri" pitchFamily="34" charset="0"/>
              </a:defRPr>
            </a:lvl4pPr>
            <a:lvl5pPr marL="2057400" indent="-228600" eaLnBrk="0" hangingPunct="0">
              <a:spcBef>
                <a:spcPct val="20000"/>
              </a:spcBef>
              <a:buFont typeface="Arial" charset="0"/>
              <a:buChar char="–"/>
              <a:defRPr>
                <a:solidFill>
                  <a:srgbClr val="413000"/>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9pPr>
          </a:lstStyle>
          <a:p>
            <a:pPr marL="342900" indent="-342900" eaLnBrk="1" hangingPunct="1">
              <a:spcBef>
                <a:spcPct val="0"/>
              </a:spcBef>
              <a:buFont typeface="Arial" panose="020B0604020202020204" pitchFamily="34" charset="0"/>
              <a:buChar char="•"/>
            </a:pPr>
            <a:r>
              <a:rPr lang="en-US" altLang="en-US" sz="2000" dirty="0" smtClean="0">
                <a:solidFill>
                  <a:schemeClr val="tx1"/>
                </a:solidFill>
                <a:latin typeface="Arial" charset="0"/>
                <a:ea typeface="ヒラギノ角ゴ Pro W3" pitchFamily="1" charset="-128"/>
              </a:rPr>
              <a:t>Form 1099-MISC must be filed by January 31, 2018 if nonemployee compensation (NEC) is reported in box 7</a:t>
            </a:r>
          </a:p>
          <a:p>
            <a:pPr marL="342900" indent="-342900" eaLnBrk="1" hangingPunct="1">
              <a:spcBef>
                <a:spcPct val="0"/>
              </a:spcBef>
              <a:buFont typeface="Arial" panose="020B0604020202020204" pitchFamily="34" charset="0"/>
              <a:buChar char="•"/>
            </a:pPr>
            <a:r>
              <a:rPr lang="en-US" altLang="en-US" sz="2000" dirty="0" smtClean="0">
                <a:solidFill>
                  <a:schemeClr val="tx1"/>
                </a:solidFill>
                <a:latin typeface="Arial" charset="0"/>
                <a:ea typeface="ヒラギノ角ゴ Pro W3" pitchFamily="1" charset="-128"/>
              </a:rPr>
              <a:t>Form 1096 Box 7 must be checked to note the NEC</a:t>
            </a:r>
          </a:p>
          <a:p>
            <a:pPr marL="342900" indent="-342900" eaLnBrk="1" hangingPunct="1">
              <a:spcBef>
                <a:spcPct val="0"/>
              </a:spcBef>
              <a:buFont typeface="Arial" panose="020B0604020202020204" pitchFamily="34" charset="0"/>
              <a:buChar char="•"/>
            </a:pPr>
            <a:r>
              <a:rPr lang="en-US" altLang="en-US" sz="2000" dirty="0" smtClean="0">
                <a:solidFill>
                  <a:schemeClr val="tx1"/>
                </a:solidFill>
                <a:latin typeface="Arial" charset="0"/>
                <a:ea typeface="ヒラギノ角ゴ Pro W3" pitchFamily="1" charset="-128"/>
              </a:rPr>
              <a:t>Form 945 must be filed by January 31, 2018.  If all full payment of tax deposits were made on time for the year, the return is due on February 12, 2018 </a:t>
            </a:r>
            <a:endParaRPr lang="en-US" altLang="en-US" sz="2000" dirty="0">
              <a:solidFill>
                <a:schemeClr val="tx1"/>
              </a:solidFill>
              <a:latin typeface="Arial" charset="0"/>
              <a:ea typeface="ヒラギノ角ゴ Pro W3" pitchFamily="1" charset="-128"/>
            </a:endParaRPr>
          </a:p>
        </p:txBody>
      </p:sp>
    </p:spTree>
    <p:extLst>
      <p:ext uri="{BB962C8B-B14F-4D97-AF65-F5344CB8AC3E}">
        <p14:creationId xmlns:p14="http://schemas.microsoft.com/office/powerpoint/2010/main" val="857408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State Requirements</a:t>
            </a:r>
          </a:p>
        </p:txBody>
      </p:sp>
      <p:sp>
        <p:nvSpPr>
          <p:cNvPr id="46083" name="Content Placeholder 2"/>
          <p:cNvSpPr>
            <a:spLocks noGrp="1"/>
          </p:cNvSpPr>
          <p:nvPr>
            <p:ph idx="1"/>
          </p:nvPr>
        </p:nvSpPr>
        <p:spPr/>
        <p:txBody>
          <a:bodyPr/>
          <a:lstStyle/>
          <a:p>
            <a:r>
              <a:rPr lang="en-US" altLang="en-US" dirty="0" smtClean="0"/>
              <a:t>State due dates may differ from federal</a:t>
            </a:r>
          </a:p>
          <a:p>
            <a:r>
              <a:rPr lang="en-US" altLang="en-US" dirty="0" smtClean="0"/>
              <a:t>Many states participate in the federal/state reporting program requirements efiling of the forms</a:t>
            </a:r>
          </a:p>
          <a:p>
            <a:pPr>
              <a:buFontTx/>
              <a:buNone/>
            </a:pPr>
            <a:endParaRPr lang="en-US" altLang="en-US" dirty="0" smtClean="0"/>
          </a:p>
          <a:p>
            <a:pPr>
              <a:buFontTx/>
              <a:buNone/>
            </a:pPr>
            <a:endParaRPr lang="en-US" altLang="en-US" dirty="0" smtClean="0"/>
          </a:p>
        </p:txBody>
      </p:sp>
    </p:spTree>
    <p:extLst>
      <p:ext uri="{BB962C8B-B14F-4D97-AF65-F5344CB8AC3E}">
        <p14:creationId xmlns:p14="http://schemas.microsoft.com/office/powerpoint/2010/main" val="1711056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304800" y="76200"/>
            <a:ext cx="8458200" cy="5943600"/>
          </a:xfrm>
          <a:prstGeom prst="rect">
            <a:avLst/>
          </a:prstGeom>
        </p:spPr>
      </p:pic>
      <p:sp>
        <p:nvSpPr>
          <p:cNvPr id="4" name="Slide Number Placeholder 3"/>
          <p:cNvSpPr>
            <a:spLocks noGrp="1"/>
          </p:cNvSpPr>
          <p:nvPr>
            <p:ph type="sldNum" sz="quarter" idx="4"/>
          </p:nvPr>
        </p:nvSpPr>
        <p:spPr/>
        <p:txBody>
          <a:bodyPr/>
          <a:lstStyle/>
          <a:p>
            <a:fld id="{F8E24598-D429-A34B-B4A6-5808099B37D3}" type="slidenum">
              <a:rPr lang="en-US" smtClean="0"/>
              <a:pPr/>
              <a:t>53</a:t>
            </a:fld>
            <a:endParaRPr lang="en-US" dirty="0"/>
          </a:p>
        </p:txBody>
      </p:sp>
    </p:spTree>
    <p:extLst>
      <p:ext uri="{BB962C8B-B14F-4D97-AF65-F5344CB8AC3E}">
        <p14:creationId xmlns:p14="http://schemas.microsoft.com/office/powerpoint/2010/main" val="2661259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Penalties 	</a:t>
            </a:r>
          </a:p>
        </p:txBody>
      </p:sp>
      <p:sp>
        <p:nvSpPr>
          <p:cNvPr id="48131" name="Content Placeholder 2"/>
          <p:cNvSpPr>
            <a:spLocks noGrp="1"/>
          </p:cNvSpPr>
          <p:nvPr>
            <p:ph idx="1"/>
          </p:nvPr>
        </p:nvSpPr>
        <p:spPr/>
        <p:txBody>
          <a:bodyPr/>
          <a:lstStyle/>
          <a:p>
            <a:r>
              <a:rPr lang="en-US" altLang="en-US" dirty="0" smtClean="0"/>
              <a:t>Failure to File Correct Info Returns by the Due Date</a:t>
            </a:r>
          </a:p>
          <a:p>
            <a:r>
              <a:rPr lang="en-US" altLang="en-US" dirty="0" smtClean="0"/>
              <a:t>Penalty is based on when the return is filed</a:t>
            </a:r>
          </a:p>
          <a:p>
            <a:pPr lvl="1"/>
            <a:r>
              <a:rPr lang="en-US" altLang="en-US" dirty="0" smtClean="0"/>
              <a:t>$50 per return – if filed within 30 days of due date</a:t>
            </a:r>
          </a:p>
          <a:p>
            <a:pPr lvl="1"/>
            <a:r>
              <a:rPr lang="en-US" altLang="en-US" dirty="0" smtClean="0"/>
              <a:t>$100 per return – if filed more than 30 days but by Aug. 1</a:t>
            </a:r>
            <a:r>
              <a:rPr lang="en-US" altLang="en-US" baseline="30000" dirty="0" smtClean="0"/>
              <a:t>st</a:t>
            </a:r>
            <a:r>
              <a:rPr lang="en-US" altLang="en-US" dirty="0" smtClean="0"/>
              <a:t> </a:t>
            </a:r>
          </a:p>
          <a:p>
            <a:pPr lvl="1"/>
            <a:r>
              <a:rPr lang="en-US" altLang="en-US" dirty="0" smtClean="0"/>
              <a:t>$260 per return – if filed after Aug 1</a:t>
            </a:r>
            <a:r>
              <a:rPr lang="en-US" altLang="en-US" baseline="30000" dirty="0" smtClean="0"/>
              <a:t>st</a:t>
            </a:r>
            <a:r>
              <a:rPr lang="en-US" altLang="en-US" dirty="0" smtClean="0"/>
              <a:t> or failure to file</a:t>
            </a:r>
          </a:p>
          <a:p>
            <a:pPr lvl="1"/>
            <a:endParaRPr lang="en-US" altLang="en-US" dirty="0" smtClean="0"/>
          </a:p>
          <a:p>
            <a:r>
              <a:rPr lang="en-US" altLang="en-US" dirty="0" smtClean="0"/>
              <a:t>Failure to furnish correct payee statements</a:t>
            </a:r>
          </a:p>
          <a:p>
            <a:pPr lvl="1"/>
            <a:r>
              <a:rPr lang="en-US" altLang="en-US" dirty="0" smtClean="0"/>
              <a:t>$530 per statement (at least) if intentional disregard</a:t>
            </a:r>
          </a:p>
        </p:txBody>
      </p:sp>
    </p:spTree>
    <p:extLst>
      <p:ext uri="{BB962C8B-B14F-4D97-AF65-F5344CB8AC3E}">
        <p14:creationId xmlns:p14="http://schemas.microsoft.com/office/powerpoint/2010/main" val="40879781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Polling Question #11</a:t>
            </a:r>
          </a:p>
        </p:txBody>
      </p:sp>
      <p:sp>
        <p:nvSpPr>
          <p:cNvPr id="30723" name="Content Placeholder 2"/>
          <p:cNvSpPr>
            <a:spLocks noGrp="1"/>
          </p:cNvSpPr>
          <p:nvPr>
            <p:ph idx="1"/>
          </p:nvPr>
        </p:nvSpPr>
        <p:spPr/>
        <p:txBody>
          <a:bodyPr/>
          <a:lstStyle/>
          <a:p>
            <a:pPr marL="0" indent="0">
              <a:buNone/>
            </a:pPr>
            <a:r>
              <a:rPr lang="en-US" altLang="en-US" dirty="0" smtClean="0"/>
              <a:t>A 1099-Misc. is issued to Chris for IT support services.  He is a single member LLC and he was paid $900 for 20 hours of work in June of 2017.  When will Chris receive a 1099?</a:t>
            </a:r>
            <a:endParaRPr lang="en-US" altLang="en-US" dirty="0"/>
          </a:p>
          <a:p>
            <a:pPr marL="914400" lvl="1" indent="-514350">
              <a:buFont typeface="+mj-lt"/>
              <a:buAutoNum type="alphaUcPeriod"/>
            </a:pPr>
            <a:r>
              <a:rPr lang="en-US" altLang="en-US" dirty="0" smtClean="0"/>
              <a:t>January 15, 2018</a:t>
            </a:r>
          </a:p>
          <a:p>
            <a:pPr marL="914400" lvl="1" indent="-514350">
              <a:buFont typeface="+mj-lt"/>
              <a:buAutoNum type="alphaUcPeriod"/>
            </a:pPr>
            <a:r>
              <a:rPr lang="en-US" altLang="en-US" dirty="0" smtClean="0"/>
              <a:t>January 31, 2018</a:t>
            </a:r>
          </a:p>
          <a:p>
            <a:pPr marL="914400" lvl="1" indent="-514350">
              <a:buFont typeface="+mj-lt"/>
              <a:buAutoNum type="alphaUcPeriod"/>
            </a:pPr>
            <a:r>
              <a:rPr lang="en-US" altLang="en-US" dirty="0" smtClean="0"/>
              <a:t>February 28, 2018</a:t>
            </a:r>
          </a:p>
        </p:txBody>
      </p:sp>
    </p:spTree>
    <p:extLst>
      <p:ext uri="{BB962C8B-B14F-4D97-AF65-F5344CB8AC3E}">
        <p14:creationId xmlns:p14="http://schemas.microsoft.com/office/powerpoint/2010/main" val="36377575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One last reminder…</a:t>
            </a:r>
          </a:p>
        </p:txBody>
      </p:sp>
      <p:sp>
        <p:nvSpPr>
          <p:cNvPr id="49155" name="Content Placeholder 2"/>
          <p:cNvSpPr>
            <a:spLocks noGrp="1"/>
          </p:cNvSpPr>
          <p:nvPr>
            <p:ph idx="1"/>
          </p:nvPr>
        </p:nvSpPr>
        <p:spPr/>
        <p:txBody>
          <a:bodyPr/>
          <a:lstStyle/>
          <a:p>
            <a:r>
              <a:rPr lang="en-US" altLang="en-US" dirty="0" smtClean="0">
                <a:solidFill>
                  <a:schemeClr val="tx1"/>
                </a:solidFill>
              </a:rPr>
              <a:t>All Form 1099 corrections must be addressed. Once a required correction is known, act quickly to provide to the payee and to the IRS.</a:t>
            </a:r>
          </a:p>
          <a:p>
            <a:pPr>
              <a:buFontTx/>
              <a:buNone/>
            </a:pPr>
            <a:endParaRPr lang="en-US" altLang="en-US" dirty="0">
              <a:solidFill>
                <a:schemeClr val="tx1"/>
              </a:solidFill>
            </a:endParaRPr>
          </a:p>
          <a:p>
            <a:r>
              <a:rPr lang="en-US" altLang="en-US" dirty="0" smtClean="0">
                <a:solidFill>
                  <a:schemeClr val="tx1"/>
                </a:solidFill>
              </a:rPr>
              <a:t>Remember to check the corrected box on the appropriate filings.</a:t>
            </a:r>
          </a:p>
        </p:txBody>
      </p:sp>
    </p:spTree>
    <p:extLst>
      <p:ext uri="{BB962C8B-B14F-4D97-AF65-F5344CB8AC3E}">
        <p14:creationId xmlns:p14="http://schemas.microsoft.com/office/powerpoint/2010/main" val="9685899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How CLA can assist…</a:t>
            </a:r>
          </a:p>
        </p:txBody>
      </p:sp>
      <p:sp>
        <p:nvSpPr>
          <p:cNvPr id="49155" name="Content Placeholder 2"/>
          <p:cNvSpPr>
            <a:spLocks noGrp="1"/>
          </p:cNvSpPr>
          <p:nvPr>
            <p:ph idx="1"/>
          </p:nvPr>
        </p:nvSpPr>
        <p:spPr/>
        <p:txBody>
          <a:bodyPr/>
          <a:lstStyle/>
          <a:p>
            <a:r>
              <a:rPr lang="en-US" altLang="en-US" dirty="0" smtClean="0">
                <a:solidFill>
                  <a:schemeClr val="tx1"/>
                </a:solidFill>
              </a:rPr>
              <a:t>CLA BizOps</a:t>
            </a:r>
          </a:p>
          <a:p>
            <a:pPr lvl="1"/>
            <a:r>
              <a:rPr lang="en-US" altLang="en-US" dirty="0" smtClean="0">
                <a:solidFill>
                  <a:schemeClr val="tx1"/>
                </a:solidFill>
              </a:rPr>
              <a:t>Assist with W-9 process</a:t>
            </a:r>
          </a:p>
          <a:p>
            <a:pPr lvl="1"/>
            <a:r>
              <a:rPr lang="en-US" altLang="en-US" dirty="0" smtClean="0">
                <a:solidFill>
                  <a:schemeClr val="tx1"/>
                </a:solidFill>
              </a:rPr>
              <a:t>Review vendor expense activity to identify 1099 recipients</a:t>
            </a:r>
          </a:p>
          <a:p>
            <a:pPr lvl="1"/>
            <a:r>
              <a:rPr lang="en-US" altLang="en-US" dirty="0" smtClean="0">
                <a:solidFill>
                  <a:schemeClr val="tx1"/>
                </a:solidFill>
              </a:rPr>
              <a:t>Assist with the preparation of 1099 forms</a:t>
            </a:r>
          </a:p>
          <a:p>
            <a:pPr lvl="1"/>
            <a:r>
              <a:rPr lang="en-US" altLang="en-US" dirty="0" smtClean="0">
                <a:solidFill>
                  <a:schemeClr val="tx1"/>
                </a:solidFill>
              </a:rPr>
              <a:t>E-File 1099 forms </a:t>
            </a:r>
          </a:p>
          <a:p>
            <a:pPr lvl="1"/>
            <a:r>
              <a:rPr lang="en-US" altLang="en-US" dirty="0" smtClean="0">
                <a:solidFill>
                  <a:schemeClr val="tx1"/>
                </a:solidFill>
              </a:rPr>
              <a:t>Review and establish policies and procedures related to compliance</a:t>
            </a:r>
          </a:p>
          <a:p>
            <a:pPr lvl="1"/>
            <a:r>
              <a:rPr lang="en-US" altLang="en-US" dirty="0" smtClean="0">
                <a:solidFill>
                  <a:schemeClr val="tx1"/>
                </a:solidFill>
              </a:rPr>
              <a:t>Mock IRS audits/corporate compliance assessments</a:t>
            </a:r>
          </a:p>
          <a:p>
            <a:pPr>
              <a:buFontTx/>
              <a:buNone/>
            </a:pPr>
            <a:r>
              <a:rPr lang="en-US" altLang="en-US" dirty="0" smtClean="0">
                <a:solidFill>
                  <a:schemeClr val="tx1"/>
                </a:solidFill>
              </a:rPr>
              <a:t>	</a:t>
            </a:r>
          </a:p>
        </p:txBody>
      </p:sp>
    </p:spTree>
    <p:extLst>
      <p:ext uri="{BB962C8B-B14F-4D97-AF65-F5344CB8AC3E}">
        <p14:creationId xmlns:p14="http://schemas.microsoft.com/office/powerpoint/2010/main" val="42786271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sz="half" idx="2"/>
          </p:nvPr>
        </p:nvSpPr>
        <p:spPr/>
        <p:txBody>
          <a:bodyPr/>
          <a:lstStyle/>
          <a:p>
            <a:pPr eaLnBrk="1" hangingPunct="1"/>
            <a:r>
              <a:rPr lang="en-US" sz="2800" dirty="0" smtClean="0"/>
              <a:t>Thank you!</a:t>
            </a:r>
          </a:p>
          <a:p>
            <a:pPr eaLnBrk="1" hangingPunct="1"/>
            <a:endParaRPr lang="en-US" dirty="0" smtClean="0"/>
          </a:p>
          <a:p>
            <a:pPr>
              <a:spcBef>
                <a:spcPct val="20000"/>
              </a:spcBef>
            </a:pPr>
            <a:r>
              <a:rPr lang="en-US" altLang="en-US" dirty="0" smtClean="0"/>
              <a:t>Karen Gries, Principal</a:t>
            </a:r>
            <a:endParaRPr lang="en-US" altLang="en-US" dirty="0"/>
          </a:p>
          <a:p>
            <a:pPr>
              <a:spcBef>
                <a:spcPct val="20000"/>
              </a:spcBef>
            </a:pPr>
            <a:r>
              <a:rPr lang="en-US" dirty="0" smtClean="0"/>
              <a:t>karen.gries@CLAconnect.com</a:t>
            </a:r>
          </a:p>
          <a:p>
            <a:pPr>
              <a:spcBef>
                <a:spcPct val="20000"/>
              </a:spcBef>
            </a:pPr>
            <a:r>
              <a:rPr lang="en-US" dirty="0" smtClean="0"/>
              <a:t>612-373-1408</a:t>
            </a:r>
          </a:p>
          <a:p>
            <a:pPr>
              <a:spcBef>
                <a:spcPct val="20000"/>
              </a:spcBef>
            </a:pPr>
            <a:r>
              <a:rPr lang="en-US" altLang="en-US" dirty="0"/>
              <a:t>linkedin.com/in/</a:t>
            </a:r>
            <a:r>
              <a:rPr lang="en-US" altLang="en-US" dirty="0" err="1"/>
              <a:t>karengries</a:t>
            </a:r>
            <a:r>
              <a:rPr lang="en-US" altLang="en-US" dirty="0"/>
              <a:t>/</a:t>
            </a:r>
          </a:p>
          <a:p>
            <a:pPr>
              <a:spcBef>
                <a:spcPct val="20000"/>
              </a:spcBef>
            </a:pPr>
            <a:endParaRPr lang="en-US" altLang="en-US" dirty="0"/>
          </a:p>
          <a:p>
            <a:pPr>
              <a:spcBef>
                <a:spcPct val="20000"/>
              </a:spcBef>
            </a:pPr>
            <a:endParaRPr lang="en-US" altLang="en-US" dirty="0"/>
          </a:p>
          <a:p>
            <a:pPr>
              <a:spcBef>
                <a:spcPct val="20000"/>
              </a:spcBef>
            </a:pPr>
            <a:r>
              <a:rPr lang="en-US" altLang="en-US" dirty="0"/>
              <a:t>To receive future webinar invitations, subscribe at CLAconnect.com/subscribe.</a:t>
            </a:r>
          </a:p>
          <a:p>
            <a:pPr lvl="1"/>
            <a:endParaRPr lang="en-US" dirty="0" smtClean="0"/>
          </a:p>
        </p:txBody>
      </p:sp>
      <p:sp>
        <p:nvSpPr>
          <p:cNvPr id="4" name="Slide Number Placeholder 3"/>
          <p:cNvSpPr>
            <a:spLocks noGrp="1"/>
          </p:cNvSpPr>
          <p:nvPr>
            <p:ph type="sldNum" sz="quarter" idx="4294967295"/>
          </p:nvPr>
        </p:nvSpPr>
        <p:spPr>
          <a:xfrm>
            <a:off x="8748713" y="6400800"/>
            <a:ext cx="395287" cy="457200"/>
          </a:xfrm>
        </p:spPr>
        <p:txBody>
          <a:bodyPr/>
          <a:lstStyle/>
          <a:p>
            <a:fld id="{F8E24598-D429-A34B-B4A6-5808099B37D3}" type="slidenum">
              <a:rPr lang="en-US" smtClean="0"/>
              <a:pPr/>
              <a:t>58</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33400"/>
            <a:ext cx="8229600" cy="914400"/>
          </a:xfrm>
        </p:spPr>
        <p:txBody>
          <a:bodyPr/>
          <a:lstStyle/>
          <a:p>
            <a:pPr eaLnBrk="1" hangingPunct="1"/>
            <a:r>
              <a:rPr lang="en-US" altLang="en-US" dirty="0" smtClean="0"/>
              <a:t>Speaker Introductions</a:t>
            </a:r>
          </a:p>
        </p:txBody>
      </p:sp>
      <p:sp>
        <p:nvSpPr>
          <p:cNvPr id="15363" name="Content Placeholder 2"/>
          <p:cNvSpPr>
            <a:spLocks noGrp="1"/>
          </p:cNvSpPr>
          <p:nvPr>
            <p:ph idx="1"/>
          </p:nvPr>
        </p:nvSpPr>
        <p:spPr>
          <a:xfrm>
            <a:off x="457200" y="1447800"/>
            <a:ext cx="5562600" cy="4572000"/>
          </a:xfrm>
        </p:spPr>
        <p:txBody>
          <a:bodyPr/>
          <a:lstStyle/>
          <a:p>
            <a:r>
              <a:rPr lang="en-US" altLang="en-US" b="1" dirty="0" smtClean="0"/>
              <a:t>Karen Gries</a:t>
            </a:r>
            <a:br>
              <a:rPr lang="en-US" altLang="en-US" b="1" dirty="0" smtClean="0"/>
            </a:br>
            <a:r>
              <a:rPr lang="en-US" sz="2000" dirty="0"/>
              <a:t>Karen is a principal with </a:t>
            </a:r>
            <a:r>
              <a:rPr lang="en-US" sz="2000" dirty="0" smtClean="0"/>
              <a:t>CliftonLarsonAllen providing tax </a:t>
            </a:r>
            <a:r>
              <a:rPr lang="en-US" sz="2000" dirty="0"/>
              <a:t>compliance and consulting services to exempt organizations. Her 28-year public accounting career includes providing services to a variety of tax-exempt organizations, including credit unions, charities, foundations, social welfare, business leagues and associations, colleges and universities, health care providers, religious organizations, and others. </a:t>
            </a:r>
          </a:p>
        </p:txBody>
      </p:sp>
      <p:sp>
        <p:nvSpPr>
          <p:cNvPr id="2" name="Slide Number Placeholder 1"/>
          <p:cNvSpPr>
            <a:spLocks noGrp="1"/>
          </p:cNvSpPr>
          <p:nvPr>
            <p:ph type="sldNum" sz="quarter" idx="4"/>
          </p:nvPr>
        </p:nvSpPr>
        <p:spPr/>
        <p:txBody>
          <a:bodyPr/>
          <a:lstStyle/>
          <a:p>
            <a:fld id="{F8E24598-D429-A34B-B4A6-5808099B37D3}" type="slidenum">
              <a:rPr lang="en-US" smtClean="0"/>
              <a:pPr/>
              <a:t>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3480" y="990600"/>
            <a:ext cx="1518920" cy="1752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t>Learning Objectives</a:t>
            </a:r>
          </a:p>
        </p:txBody>
      </p:sp>
      <p:sp>
        <p:nvSpPr>
          <p:cNvPr id="16387" name="Content Placeholder 2"/>
          <p:cNvSpPr>
            <a:spLocks noGrp="1"/>
          </p:cNvSpPr>
          <p:nvPr>
            <p:ph idx="1"/>
          </p:nvPr>
        </p:nvSpPr>
        <p:spPr/>
        <p:txBody>
          <a:bodyPr/>
          <a:lstStyle/>
          <a:p>
            <a:pPr eaLnBrk="1" hangingPunct="1"/>
            <a:r>
              <a:rPr lang="en-US" altLang="en-US" dirty="0" smtClean="0"/>
              <a:t>At the end of this session, you will be able to:</a:t>
            </a:r>
          </a:p>
          <a:p>
            <a:pPr lvl="1"/>
            <a:r>
              <a:rPr lang="en-US" dirty="0"/>
              <a:t>Understand the different types of 1099 forms that may be issued to payees </a:t>
            </a:r>
          </a:p>
          <a:p>
            <a:pPr lvl="1"/>
            <a:r>
              <a:rPr lang="en-US" dirty="0"/>
              <a:t>Identify the recipients and payments that must be reported </a:t>
            </a:r>
          </a:p>
          <a:p>
            <a:pPr lvl="1"/>
            <a:r>
              <a:rPr lang="en-US" dirty="0"/>
              <a:t>Apply practical information to help address unique issues associated with the filing requirements in the tax-exempt sector</a:t>
            </a:r>
          </a:p>
        </p:txBody>
      </p:sp>
      <p:sp>
        <p:nvSpPr>
          <p:cNvPr id="2" name="Slide Number Placeholder 1"/>
          <p:cNvSpPr>
            <a:spLocks noGrp="1"/>
          </p:cNvSpPr>
          <p:nvPr>
            <p:ph type="sldNum" sz="quarter" idx="4"/>
          </p:nvPr>
        </p:nvSpPr>
        <p:spPr/>
        <p:txBody>
          <a:bodyPr/>
          <a:lstStyle/>
          <a:p>
            <a:fld id="{F8E24598-D429-A34B-B4A6-5808099B37D3}"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Agenda</a:t>
            </a:r>
          </a:p>
        </p:txBody>
      </p:sp>
      <p:sp>
        <p:nvSpPr>
          <p:cNvPr id="14339" name="Content Placeholder 2"/>
          <p:cNvSpPr>
            <a:spLocks noGrp="1"/>
          </p:cNvSpPr>
          <p:nvPr>
            <p:ph idx="1"/>
          </p:nvPr>
        </p:nvSpPr>
        <p:spPr/>
        <p:txBody>
          <a:bodyPr/>
          <a:lstStyle/>
          <a:p>
            <a:pPr>
              <a:spcAft>
                <a:spcPts val="1200"/>
              </a:spcAft>
            </a:pPr>
            <a:r>
              <a:rPr lang="en-US" altLang="en-US" dirty="0" smtClean="0"/>
              <a:t>Employee vs. Independent Contractor</a:t>
            </a:r>
          </a:p>
          <a:p>
            <a:pPr>
              <a:spcAft>
                <a:spcPts val="1200"/>
              </a:spcAft>
            </a:pPr>
            <a:r>
              <a:rPr lang="en-US" altLang="en-US" dirty="0" smtClean="0"/>
              <a:t>Overview of 1099 Reporting Requirements</a:t>
            </a:r>
          </a:p>
          <a:p>
            <a:pPr>
              <a:spcAft>
                <a:spcPts val="1200"/>
              </a:spcAft>
            </a:pPr>
            <a:r>
              <a:rPr lang="en-US" altLang="en-US" dirty="0" smtClean="0"/>
              <a:t>Who is Required to File and Receive</a:t>
            </a:r>
          </a:p>
          <a:p>
            <a:pPr>
              <a:spcAft>
                <a:spcPts val="1200"/>
              </a:spcAft>
            </a:pPr>
            <a:r>
              <a:rPr lang="en-US" altLang="en-US" dirty="0" smtClean="0"/>
              <a:t>Obtaining the Information Required to File</a:t>
            </a:r>
          </a:p>
          <a:p>
            <a:pPr>
              <a:spcAft>
                <a:spcPts val="1200"/>
              </a:spcAft>
            </a:pPr>
            <a:r>
              <a:rPr lang="en-US" altLang="en-US" dirty="0" smtClean="0"/>
              <a:t>Requirements for Form 1099-Misc &amp; Penalties</a:t>
            </a:r>
          </a:p>
          <a:p>
            <a:pPr>
              <a:spcAft>
                <a:spcPts val="1200"/>
              </a:spcAft>
            </a:pPr>
            <a:r>
              <a:rPr lang="en-US" altLang="en-US" dirty="0" smtClean="0"/>
              <a:t>Q&amp;A</a:t>
            </a:r>
          </a:p>
        </p:txBody>
      </p:sp>
      <p:sp>
        <p:nvSpPr>
          <p:cNvPr id="14340"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spcBef>
                <a:spcPct val="20000"/>
              </a:spcBef>
              <a:buChar char="•"/>
              <a:defRPr sz="2800">
                <a:solidFill>
                  <a:srgbClr val="413000"/>
                </a:solidFill>
                <a:latin typeface="Calibri" pitchFamily="34" charset="0"/>
                <a:ea typeface="Calibri" pitchFamily="34" charset="0"/>
                <a:cs typeface="Calibri" pitchFamily="34" charset="0"/>
              </a:defRPr>
            </a:lvl1pPr>
            <a:lvl2pPr marL="742950" indent="-285750" eaLnBrk="0" hangingPunct="0">
              <a:spcBef>
                <a:spcPct val="20000"/>
              </a:spcBef>
              <a:buChar char="–"/>
              <a:defRPr sz="2400">
                <a:solidFill>
                  <a:srgbClr val="413000"/>
                </a:solidFill>
                <a:latin typeface="Calibri" pitchFamily="34" charset="0"/>
                <a:ea typeface="Calibri" pitchFamily="34" charset="0"/>
                <a:cs typeface="Calibri" pitchFamily="34" charset="0"/>
              </a:defRPr>
            </a:lvl2pPr>
            <a:lvl3pPr marL="1143000" indent="-228600" eaLnBrk="0" hangingPunct="0">
              <a:spcBef>
                <a:spcPct val="20000"/>
              </a:spcBef>
              <a:buSzPct val="85000"/>
              <a:buFont typeface="Arial Narrow" pitchFamily="34" charset="0"/>
              <a:buChar char="◊"/>
              <a:defRPr sz="2000">
                <a:solidFill>
                  <a:srgbClr val="413000"/>
                </a:solidFill>
                <a:latin typeface="Calibri" pitchFamily="34" charset="0"/>
                <a:ea typeface="Calibri" pitchFamily="34" charset="0"/>
                <a:cs typeface="Calibri" pitchFamily="34" charset="0"/>
              </a:defRPr>
            </a:lvl3pPr>
            <a:lvl4pPr marL="1600200" indent="-228600" eaLnBrk="0" hangingPunct="0">
              <a:spcBef>
                <a:spcPct val="20000"/>
              </a:spcBef>
              <a:buChar char="•"/>
              <a:defRPr>
                <a:solidFill>
                  <a:srgbClr val="413000"/>
                </a:solidFill>
                <a:latin typeface="Calibri" pitchFamily="34" charset="0"/>
                <a:ea typeface="Calibri" pitchFamily="34" charset="0"/>
                <a:cs typeface="Calibri" pitchFamily="34" charset="0"/>
              </a:defRPr>
            </a:lvl4pPr>
            <a:lvl5pPr marL="2057400" indent="-228600" eaLnBrk="0" hangingPunct="0">
              <a:spcBef>
                <a:spcPct val="20000"/>
              </a:spcBef>
              <a:buFont typeface="Arial" charset="0"/>
              <a:buChar char="–"/>
              <a:defRPr>
                <a:solidFill>
                  <a:srgbClr val="413000"/>
                </a:solidFill>
                <a:latin typeface="Calibri" pitchFamily="34" charset="0"/>
                <a:ea typeface="Calibri" pitchFamily="34" charset="0"/>
                <a:cs typeface="Calibri" pitchFamily="34" charset="0"/>
              </a:defRPr>
            </a:lvl5pPr>
            <a:lvl6pPr marL="25146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6pPr>
            <a:lvl7pPr marL="29718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7pPr>
            <a:lvl8pPr marL="34290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8pPr>
            <a:lvl9pPr marL="3886200" indent="-228600" eaLnBrk="0" fontAlgn="base" hangingPunct="0">
              <a:spcBef>
                <a:spcPct val="20000"/>
              </a:spcBef>
              <a:spcAft>
                <a:spcPct val="0"/>
              </a:spcAft>
              <a:buFont typeface="Arial" charset="0"/>
              <a:buChar char="–"/>
              <a:defRPr>
                <a:solidFill>
                  <a:srgbClr val="413000"/>
                </a:solidFill>
                <a:latin typeface="Calibri" pitchFamily="34" charset="0"/>
                <a:ea typeface="Calibri" pitchFamily="34" charset="0"/>
                <a:cs typeface="Calibri" pitchFamily="34" charset="0"/>
              </a:defRPr>
            </a:lvl9pPr>
          </a:lstStyle>
          <a:p>
            <a:pPr eaLnBrk="1" hangingPunct="1">
              <a:spcBef>
                <a:spcPct val="0"/>
              </a:spcBef>
              <a:buFontTx/>
              <a:buNone/>
            </a:pPr>
            <a:fld id="{26093B56-4F01-4045-94CE-D2D5824F7B62}" type="slidenum">
              <a:rPr lang="en-US" altLang="en-US" sz="1100" smtClean="0">
                <a:solidFill>
                  <a:srgbClr val="A04D1D"/>
                </a:solidFill>
                <a:latin typeface="Arial" charset="0"/>
                <a:ea typeface="ヒラギノ角ゴ Pro W3" pitchFamily="1" charset="-128"/>
              </a:rPr>
              <a:pPr eaLnBrk="1" hangingPunct="1">
                <a:spcBef>
                  <a:spcPct val="0"/>
                </a:spcBef>
                <a:buFontTx/>
                <a:buNone/>
              </a:pPr>
              <a:t>8</a:t>
            </a:fld>
            <a:endParaRPr lang="en-US" altLang="en-US" sz="1100" dirty="0" smtClean="0">
              <a:solidFill>
                <a:srgbClr val="A04D1D"/>
              </a:solidFill>
              <a:latin typeface="Arial" charset="0"/>
              <a:ea typeface="ヒラギノ角ゴ Pro W3" pitchFamily="1" charset="-128"/>
            </a:endParaRPr>
          </a:p>
        </p:txBody>
      </p:sp>
    </p:spTree>
    <p:extLst>
      <p:ext uri="{BB962C8B-B14F-4D97-AF65-F5344CB8AC3E}">
        <p14:creationId xmlns:p14="http://schemas.microsoft.com/office/powerpoint/2010/main" val="2821748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100" y="2362200"/>
            <a:ext cx="6019800" cy="1470025"/>
          </a:xfrm>
        </p:spPr>
        <p:txBody>
          <a:bodyPr/>
          <a:lstStyle/>
          <a:p>
            <a:r>
              <a:rPr lang="en-US" altLang="en-US" sz="3600" dirty="0"/>
              <a:t>Employee vs. Independent </a:t>
            </a:r>
            <a:r>
              <a:rPr lang="en-US" altLang="en-US" sz="3600" dirty="0" smtClean="0"/>
              <a:t>Contractor</a:t>
            </a:r>
            <a:endParaRPr lang="en-US" dirty="0"/>
          </a:p>
        </p:txBody>
      </p:sp>
      <p:sp>
        <p:nvSpPr>
          <p:cNvPr id="50178" name="Content Placeholder 1"/>
          <p:cNvSpPr>
            <a:spLocks noGrp="1"/>
          </p:cNvSpPr>
          <p:nvPr>
            <p:ph type="subTitle" idx="1"/>
          </p:nvPr>
        </p:nvSpPr>
        <p:spPr/>
        <p:txBody>
          <a:bodyPr/>
          <a:lstStyle/>
          <a:p>
            <a:pPr eaLnBrk="1" hangingPunct="1">
              <a:spcBef>
                <a:spcPct val="2000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1985762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CLA-PowerPoint">
  <a:themeElements>
    <a:clrScheme name="Custom 5">
      <a:dk1>
        <a:srgbClr val="413000"/>
      </a:dk1>
      <a:lt1>
        <a:srgbClr val="FFFFFF"/>
      </a:lt1>
      <a:dk2>
        <a:srgbClr val="003767"/>
      </a:dk2>
      <a:lt2>
        <a:srgbClr val="DAD3CC"/>
      </a:lt2>
      <a:accent1>
        <a:srgbClr val="003767"/>
      </a:accent1>
      <a:accent2>
        <a:srgbClr val="4F3353"/>
      </a:accent2>
      <a:accent3>
        <a:srgbClr val="660003"/>
      </a:accent3>
      <a:accent4>
        <a:srgbClr val="A49400"/>
      </a:accent4>
      <a:accent5>
        <a:srgbClr val="F1E3C5"/>
      </a:accent5>
      <a:accent6>
        <a:srgbClr val="A04D1D"/>
      </a:accent6>
      <a:hlink>
        <a:srgbClr val="00519A"/>
      </a:hlink>
      <a:folHlink>
        <a:srgbClr val="0051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1-CLA-PowerPoint</Template>
  <TotalTime>6</TotalTime>
  <Words>4779</Words>
  <Application>Microsoft Office PowerPoint</Application>
  <PresentationFormat>On-screen Show (4:3)</PresentationFormat>
  <Paragraphs>596</Paragraphs>
  <Slides>58</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Narrow</vt:lpstr>
      <vt:lpstr>Calibri</vt:lpstr>
      <vt:lpstr>Trebuchet MS</vt:lpstr>
      <vt:lpstr>ヒラギノ角ゴ Pro W3</vt:lpstr>
      <vt:lpstr>1-CLA-PowerPoint</vt:lpstr>
      <vt:lpstr>Tax-Exempt Organizations: How to Comply with 1099 Reporting Requirements</vt:lpstr>
      <vt:lpstr>Disclaimers</vt:lpstr>
      <vt:lpstr>Housekeeping</vt:lpstr>
      <vt:lpstr>CPE Requirements</vt:lpstr>
      <vt:lpstr>About CliftonLarsonAllen</vt:lpstr>
      <vt:lpstr>Speaker Introductions</vt:lpstr>
      <vt:lpstr>Learning Objectives</vt:lpstr>
      <vt:lpstr>Agenda</vt:lpstr>
      <vt:lpstr>Employee vs. Independent Contractor</vt:lpstr>
      <vt:lpstr>Employee vs. Independent Contractor</vt:lpstr>
      <vt:lpstr>?Employee?</vt:lpstr>
      <vt:lpstr>PowerPoint Presentation</vt:lpstr>
      <vt:lpstr>Employee vs. Independent Contractor</vt:lpstr>
      <vt:lpstr>Question #1 Employee or Independent Contractor:</vt:lpstr>
      <vt:lpstr>Question #1 Employee or Independent Contractor:</vt:lpstr>
      <vt:lpstr>Question #2  Employee or Independent Contractor:</vt:lpstr>
      <vt:lpstr>Question #2 Employee or Independent Contractor:</vt:lpstr>
      <vt:lpstr>1099 Overview</vt:lpstr>
      <vt:lpstr>Why  1099?</vt:lpstr>
      <vt:lpstr>Examples of Reportable Payments</vt:lpstr>
      <vt:lpstr>Non-Reportable Payments</vt:lpstr>
      <vt:lpstr>1099 Forms</vt:lpstr>
      <vt:lpstr>PowerPoint Presentation</vt:lpstr>
      <vt:lpstr>Who’s asking about 1099’s?</vt:lpstr>
      <vt:lpstr>Who else is asking about 1099’s?</vt:lpstr>
      <vt:lpstr>Question #3  </vt:lpstr>
      <vt:lpstr>Question #4  </vt:lpstr>
      <vt:lpstr>Obtaining Vendor Information</vt:lpstr>
      <vt:lpstr>Request for Taxpayer ID# and Certification</vt:lpstr>
      <vt:lpstr>PowerPoint Presentation</vt:lpstr>
      <vt:lpstr>Form W-9 (cont.)</vt:lpstr>
      <vt:lpstr>TIN Matching Program</vt:lpstr>
      <vt:lpstr>TIN Matching Program (cont.)</vt:lpstr>
      <vt:lpstr>TIN Matching Program (cont.) </vt:lpstr>
      <vt:lpstr>Question #5</vt:lpstr>
      <vt:lpstr>Question #6</vt:lpstr>
      <vt:lpstr>Question #7</vt:lpstr>
      <vt:lpstr>Form 1099 - Misc</vt:lpstr>
      <vt:lpstr>Form 1099-Misc</vt:lpstr>
      <vt:lpstr>Form 1099-Misc (cont.) </vt:lpstr>
      <vt:lpstr>Form 1099-Misc (cont.)</vt:lpstr>
      <vt:lpstr>Form 1099-Misc (cont.)</vt:lpstr>
      <vt:lpstr>Form 1099-Misc (cont.)</vt:lpstr>
      <vt:lpstr>Question #8</vt:lpstr>
      <vt:lpstr>Question #8 (cont.)</vt:lpstr>
      <vt:lpstr>Question #9</vt:lpstr>
      <vt:lpstr>Are you required to backup withhold?</vt:lpstr>
      <vt:lpstr>Reporting Backup Withholding</vt:lpstr>
      <vt:lpstr>Question #10</vt:lpstr>
      <vt:lpstr>Who Must File Electronically</vt:lpstr>
      <vt:lpstr>Due Dates</vt:lpstr>
      <vt:lpstr>State Requirements</vt:lpstr>
      <vt:lpstr>PowerPoint Presentation</vt:lpstr>
      <vt:lpstr>Penalties  </vt:lpstr>
      <vt:lpstr>Polling Question #11</vt:lpstr>
      <vt:lpstr>One last reminder…</vt:lpstr>
      <vt:lpstr>How CLA can assist…</vt:lpstr>
      <vt:lpstr>PowerPoint Presentation</vt:lpstr>
    </vt:vector>
  </TitlesOfParts>
  <Company>CliftonLarsonAllen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Tax-Exempt Organizations: How to Comply with 1099 Reporting Requirements</dc:title>
  <dc:creator>Gabriel, Jean</dc:creator>
  <cp:lastModifiedBy>Gabriel, Jean</cp:lastModifiedBy>
  <cp:revision>2</cp:revision>
  <dcterms:created xsi:type="dcterms:W3CDTF">2017-11-29T18:29:28Z</dcterms:created>
  <dcterms:modified xsi:type="dcterms:W3CDTF">2017-11-29T18:35:32Z</dcterms:modified>
</cp:coreProperties>
</file>